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59" r:id="rId5"/>
    <p:sldId id="257" r:id="rId6"/>
    <p:sldId id="258" r:id="rId7"/>
    <p:sldId id="262"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2F9E5-4380-46EE-917E-76A3601487E4}"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271458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2F9E5-4380-46EE-917E-76A3601487E4}"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115919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2F9E5-4380-46EE-917E-76A3601487E4}"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42568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2F9E5-4380-46EE-917E-76A3601487E4}"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6744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F2F9E5-4380-46EE-917E-76A3601487E4}"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206100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2F9E5-4380-46EE-917E-76A3601487E4}"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229071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2F9E5-4380-46EE-917E-76A3601487E4}"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327209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2F9E5-4380-46EE-917E-76A3601487E4}"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134611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2F9E5-4380-46EE-917E-76A3601487E4}"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331935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F2F9E5-4380-46EE-917E-76A3601487E4}"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374360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F2F9E5-4380-46EE-917E-76A3601487E4}"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FC432-00FA-4EAC-A45E-09750C151900}" type="slidenum">
              <a:rPr lang="en-US" smtClean="0"/>
              <a:t>‹#›</a:t>
            </a:fld>
            <a:endParaRPr lang="en-US"/>
          </a:p>
        </p:txBody>
      </p:sp>
    </p:spTree>
    <p:extLst>
      <p:ext uri="{BB962C8B-B14F-4D97-AF65-F5344CB8AC3E}">
        <p14:creationId xmlns:p14="http://schemas.microsoft.com/office/powerpoint/2010/main" val="348175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2F9E5-4380-46EE-917E-76A3601487E4}"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C432-00FA-4EAC-A45E-09750C151900}" type="slidenum">
              <a:rPr lang="en-US" smtClean="0"/>
              <a:t>‹#›</a:t>
            </a:fld>
            <a:endParaRPr lang="en-US"/>
          </a:p>
        </p:txBody>
      </p:sp>
    </p:spTree>
    <p:extLst>
      <p:ext uri="{BB962C8B-B14F-4D97-AF65-F5344CB8AC3E}">
        <p14:creationId xmlns:p14="http://schemas.microsoft.com/office/powerpoint/2010/main" val="227835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jpeg"/><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1725"/>
            <a:ext cx="10515600" cy="4351338"/>
          </a:xfrm>
        </p:spPr>
        <p:txBody>
          <a:bodyPr/>
          <a:lstStyle/>
          <a:p>
            <a:pPr marL="0" indent="0">
              <a:buNone/>
            </a:pPr>
            <a:r>
              <a:rPr lang="nl-NL" dirty="0"/>
              <a:t>De missie van Yara is eenvoudig en tegelijkertijd ambitieus:"</a:t>
            </a:r>
            <a:r>
              <a:rPr lang="nl-NL" dirty="0" err="1"/>
              <a:t>to</a:t>
            </a:r>
            <a:r>
              <a:rPr lang="nl-NL" dirty="0"/>
              <a:t> </a:t>
            </a:r>
            <a:r>
              <a:rPr lang="nl-NL" dirty="0" err="1"/>
              <a:t>responsibly</a:t>
            </a:r>
            <a:r>
              <a:rPr lang="nl-NL" dirty="0"/>
              <a:t> feed </a:t>
            </a:r>
            <a:r>
              <a:rPr lang="nl-NL" dirty="0" err="1"/>
              <a:t>the</a:t>
            </a:r>
            <a:r>
              <a:rPr lang="nl-NL" dirty="0"/>
              <a:t> </a:t>
            </a:r>
            <a:r>
              <a:rPr lang="nl-NL" dirty="0" err="1"/>
              <a:t>world</a:t>
            </a:r>
            <a:r>
              <a:rPr lang="nl-NL" dirty="0"/>
              <a:t> </a:t>
            </a:r>
            <a:r>
              <a:rPr lang="nl-NL" dirty="0" err="1"/>
              <a:t>and</a:t>
            </a:r>
            <a:r>
              <a:rPr lang="nl-NL" dirty="0"/>
              <a:t> </a:t>
            </a:r>
            <a:r>
              <a:rPr lang="nl-NL" dirty="0" err="1"/>
              <a:t>protect</a:t>
            </a:r>
            <a:r>
              <a:rPr lang="nl-NL" dirty="0"/>
              <a:t> </a:t>
            </a:r>
            <a:r>
              <a:rPr lang="nl-NL" dirty="0" err="1"/>
              <a:t>the</a:t>
            </a:r>
            <a:r>
              <a:rPr lang="nl-NL" dirty="0"/>
              <a:t> </a:t>
            </a:r>
            <a:r>
              <a:rPr lang="nl-NL" dirty="0" err="1"/>
              <a:t>planet</a:t>
            </a:r>
            <a:r>
              <a:rPr lang="nl-NL" dirty="0"/>
              <a:t>".</a:t>
            </a:r>
            <a:r>
              <a:rPr lang="nl-NL" dirty="0" smtClean="0"/>
              <a:t/>
            </a:r>
            <a:br>
              <a:rPr lang="nl-NL" dirty="0" smtClean="0"/>
            </a:br>
            <a:r>
              <a:rPr lang="nl-NL" dirty="0"/>
              <a:t>Onze gewasvoedingsoplossingen en producten voor precisielandbouw stellen landbouwers in staat om opbrengsten en productkwaliteit te verhogen en tegelijkertijd de impact op het milieu te verlagen. Onze milieu-oplossingen en industriële oplossingen, verbeteren de luchtkwaliteit en verminderen emissies. Wij hebben wereldwijd meer dan 16.000 werknemers en zijn actief in meer dan 60 landen.</a:t>
            </a:r>
            <a:endParaRPr lang="en-US" dirty="0"/>
          </a:p>
        </p:txBody>
      </p:sp>
      <p:pic>
        <p:nvPicPr>
          <p:cNvPr id="4" name="Picture 3"/>
          <p:cNvPicPr>
            <a:picLocks noChangeAspect="1"/>
          </p:cNvPicPr>
          <p:nvPr/>
        </p:nvPicPr>
        <p:blipFill>
          <a:blip r:embed="rId2"/>
          <a:stretch>
            <a:fillRect/>
          </a:stretch>
        </p:blipFill>
        <p:spPr>
          <a:xfrm>
            <a:off x="838200" y="314324"/>
            <a:ext cx="2578100" cy="1817891"/>
          </a:xfrm>
          <a:prstGeom prst="rect">
            <a:avLst/>
          </a:prstGeom>
        </p:spPr>
      </p:pic>
    </p:spTree>
    <p:extLst>
      <p:ext uri="{BB962C8B-B14F-4D97-AF65-F5344CB8AC3E}">
        <p14:creationId xmlns:p14="http://schemas.microsoft.com/office/powerpoint/2010/main" val="375469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3000" y="467518"/>
            <a:ext cx="4467225" cy="1095375"/>
          </a:xfrm>
          <a:prstGeom prst="rect">
            <a:avLst/>
          </a:prstGeom>
        </p:spPr>
      </p:pic>
      <p:sp>
        <p:nvSpPr>
          <p:cNvPr id="3" name="Content Placeholder 2"/>
          <p:cNvSpPr>
            <a:spLocks noGrp="1"/>
          </p:cNvSpPr>
          <p:nvPr>
            <p:ph idx="1"/>
          </p:nvPr>
        </p:nvSpPr>
        <p:spPr>
          <a:xfrm>
            <a:off x="838200" y="1825624"/>
            <a:ext cx="10515600" cy="4727575"/>
          </a:xfrm>
        </p:spPr>
        <p:txBody>
          <a:bodyPr>
            <a:normAutofit fontScale="55000" lnSpcReduction="20000"/>
          </a:bodyPr>
          <a:lstStyle/>
          <a:p>
            <a:r>
              <a:rPr lang="nl-NL" dirty="0" err="1"/>
              <a:t>YaraMila</a:t>
            </a:r>
            <a:r>
              <a:rPr lang="nl-NL" dirty="0"/>
              <a:t> is het assortiment complexe meststoffen van hoge kwaliteit die stikstof, fosfor en kalium bevatten, allemaal beschikbaar en </a:t>
            </a:r>
            <a:r>
              <a:rPr lang="nl-NL" dirty="0" smtClean="0"/>
              <a:t>assimileer baar </a:t>
            </a:r>
            <a:r>
              <a:rPr lang="nl-NL" dirty="0"/>
              <a:t>voor de teelt. Het zijn producten met een uitgebalanceerde en efficiënte formule voor precisievoeding. De producten onder deze lijn hebben een productieproces gevolgd dat een uniforme formule in elke korrel en maximale oplosbaarheid van de nutriënten garandeert.</a:t>
            </a:r>
          </a:p>
          <a:p>
            <a:r>
              <a:rPr lang="nl-NL" dirty="0"/>
              <a:t>Evenwichtige bron van salpeter- en ammoniakstikstof, fosfor in de vorm van polyfosfaten voor langdurige beschikbaarheid gedurende een langere periode en kalium. </a:t>
            </a:r>
            <a:r>
              <a:rPr lang="nl-NL" dirty="0" err="1"/>
              <a:t>YaraMila</a:t>
            </a:r>
            <a:r>
              <a:rPr lang="nl-NL" dirty="0"/>
              <a:t> ™ -meststoffen zijn essentieel voor Yara's voedingsprogramma's voor planten, zowel vanwege het brede scala aan stikstof-, fosfor- en kaliumformuleringen, als vanwege de beschikbaarheid van secundaire voedingsstoffen en micronutriënten.</a:t>
            </a:r>
          </a:p>
          <a:p>
            <a:r>
              <a:rPr lang="nl-NL" dirty="0"/>
              <a:t>Het zijn producten die specifiek zijn ontworpen om te voldoen aan de eisen van gewassen voor een evenwichtige en efficiënte levering. Elk </a:t>
            </a:r>
            <a:r>
              <a:rPr lang="nl-NL" dirty="0" err="1"/>
              <a:t>YaraMila</a:t>
            </a:r>
            <a:r>
              <a:rPr lang="nl-NL" dirty="0"/>
              <a:t> ™ -product, in parel- of korrelvorm, is ontworpen om te voldoen aan de eisen van het betreffende gewas en biedt een uniforme verdeling van voedingsstoffen, zonder het risico van segregatie tijdens transport, hantering of verspreiding.</a:t>
            </a:r>
          </a:p>
          <a:p>
            <a:r>
              <a:rPr lang="nl-NL" dirty="0" err="1"/>
              <a:t>YaraMila</a:t>
            </a:r>
            <a:r>
              <a:rPr lang="nl-NL" dirty="0"/>
              <a:t>-meststoffen zijn ontworpen voor hoogwaardige gewassen zoals groenten, fruitbomen, wijnstokken en gazons.</a:t>
            </a:r>
          </a:p>
          <a:p>
            <a:r>
              <a:rPr lang="nl-NL" dirty="0" err="1"/>
              <a:t>YaraMila</a:t>
            </a:r>
            <a:r>
              <a:rPr lang="nl-NL" dirty="0"/>
              <a:t>-meststoffen zijn essentiële elementen van Yara's voedingsprogramma's voor planten. Vanwege het brede scala aan N-, P- en K-formuleringen en de beschikbaarheid van formuleringen met secundaire voedingsstoffen en sporenelementen, zijn de producten gemaakt om te voldoen aan de eisen van gewassen voor een evenwichtige en efficiënte levering.</a:t>
            </a:r>
          </a:p>
          <a:p>
            <a:r>
              <a:rPr lang="nl-NL" dirty="0" err="1"/>
              <a:t>YaraMila</a:t>
            </a:r>
            <a:r>
              <a:rPr lang="nl-NL" dirty="0"/>
              <a:t>-producten zijn uitstekend in het leveren van secundaire voedingsstoffen en micronutriënten, waardoor ze zelfs in kleine hoeveelheden en nauwkeurig kunnen worden verspreid. Bovendien is de opname van secundaire voedingsstoffen en micronutriënten, dankzij metabole </a:t>
            </a:r>
            <a:r>
              <a:rPr lang="nl-NL" dirty="0" smtClean="0"/>
              <a:t>synergiën </a:t>
            </a:r>
            <a:r>
              <a:rPr lang="nl-NL" dirty="0"/>
              <a:t>en efficiëntere formuleringen, hoger dan die van </a:t>
            </a:r>
            <a:r>
              <a:rPr lang="nl-NL" dirty="0" err="1"/>
              <a:t>YaraMila</a:t>
            </a:r>
            <a:r>
              <a:rPr lang="nl-NL" dirty="0"/>
              <a:t> in vergelijking met eenvoudige meststoffen die afzonderlijk worden aangebracht.</a:t>
            </a:r>
          </a:p>
          <a:p>
            <a:endParaRPr lang="en-US" dirty="0"/>
          </a:p>
        </p:txBody>
      </p:sp>
    </p:spTree>
    <p:extLst>
      <p:ext uri="{BB962C8B-B14F-4D97-AF65-F5344CB8AC3E}">
        <p14:creationId xmlns:p14="http://schemas.microsoft.com/office/powerpoint/2010/main" val="191342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91085" y="960125"/>
            <a:ext cx="434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360" r="14086"/>
          <a:stretch/>
        </p:blipFill>
        <p:spPr>
          <a:xfrm>
            <a:off x="543339" y="1267976"/>
            <a:ext cx="2345635" cy="33246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29" y="791843"/>
            <a:ext cx="2060845" cy="678468"/>
          </a:xfrm>
          <a:prstGeom prst="rect">
            <a:avLst/>
          </a:prstGeom>
        </p:spPr>
      </p:pic>
      <p:sp>
        <p:nvSpPr>
          <p:cNvPr id="8" name="TextBox 7"/>
          <p:cNvSpPr txBox="1"/>
          <p:nvPr/>
        </p:nvSpPr>
        <p:spPr>
          <a:xfrm>
            <a:off x="3123126" y="183410"/>
            <a:ext cx="8510074" cy="1384995"/>
          </a:xfrm>
          <a:prstGeom prst="rect">
            <a:avLst/>
          </a:prstGeom>
          <a:noFill/>
        </p:spPr>
        <p:txBody>
          <a:bodyPr wrap="square" rtlCol="0">
            <a:spAutoFit/>
          </a:bodyPr>
          <a:lstStyle/>
          <a:p>
            <a:r>
              <a:rPr lang="en-US" sz="2800" dirty="0"/>
              <a:t>Complete </a:t>
            </a:r>
            <a:r>
              <a:rPr lang="en-US" sz="2800" dirty="0" err="1"/>
              <a:t>mest</a:t>
            </a:r>
            <a:r>
              <a:rPr lang="en-US" sz="2800" dirty="0"/>
              <a:t> met Extra </a:t>
            </a:r>
            <a:r>
              <a:rPr lang="en-US" sz="2800" dirty="0" err="1"/>
              <a:t>Fosfaat</a:t>
            </a:r>
            <a:r>
              <a:rPr lang="en-US" sz="2800" dirty="0"/>
              <a:t> </a:t>
            </a:r>
          </a:p>
          <a:p>
            <a:r>
              <a:rPr lang="en-US" sz="2800" dirty="0"/>
              <a:t>De </a:t>
            </a:r>
            <a:r>
              <a:rPr lang="en-US" sz="2800" dirty="0" err="1"/>
              <a:t>optimale</a:t>
            </a:r>
            <a:r>
              <a:rPr lang="en-US" sz="2800" dirty="0"/>
              <a:t> </a:t>
            </a:r>
            <a:r>
              <a:rPr lang="en-US" sz="2800" dirty="0" err="1" smtClean="0"/>
              <a:t>samenstelling</a:t>
            </a:r>
            <a:endParaRPr lang="en-US" sz="2800" dirty="0" smtClean="0"/>
          </a:p>
          <a:p>
            <a:r>
              <a:rPr lang="en-US" sz="2800" b="1" dirty="0" err="1" smtClean="0"/>
              <a:t>Vroege</a:t>
            </a:r>
            <a:r>
              <a:rPr lang="en-US" sz="2800" b="1" dirty="0" smtClean="0"/>
              <a:t> </a:t>
            </a:r>
            <a:r>
              <a:rPr lang="en-US" sz="2800" b="1" dirty="0" err="1"/>
              <a:t>wortelvorming</a:t>
            </a:r>
            <a:r>
              <a:rPr lang="en-US" sz="2800" b="1" dirty="0"/>
              <a:t> </a:t>
            </a:r>
            <a:r>
              <a:rPr lang="en-US" sz="2800" b="1" dirty="0" smtClean="0"/>
              <a:t>&amp; </a:t>
            </a:r>
            <a:r>
              <a:rPr lang="en-US" sz="2800" b="1" dirty="0" err="1"/>
              <a:t>Doorgroei</a:t>
            </a:r>
            <a:r>
              <a:rPr lang="en-US" sz="2800" b="1" dirty="0"/>
              <a:t> </a:t>
            </a:r>
            <a:r>
              <a:rPr lang="en-US" sz="2800" dirty="0" err="1"/>
              <a:t>voor</a:t>
            </a:r>
            <a:r>
              <a:rPr lang="en-US" sz="2800" dirty="0"/>
              <a:t> </a:t>
            </a:r>
            <a:r>
              <a:rPr lang="en-US" sz="2800" dirty="0" err="1"/>
              <a:t>alle</a:t>
            </a:r>
            <a:r>
              <a:rPr lang="en-US" sz="2800" dirty="0"/>
              <a:t> </a:t>
            </a:r>
            <a:r>
              <a:rPr lang="en-US" sz="2800" dirty="0" err="1"/>
              <a:t>gewassen</a:t>
            </a:r>
            <a:endParaRPr lang="en-US" sz="2800" dirty="0"/>
          </a:p>
        </p:txBody>
      </p:sp>
      <p:sp>
        <p:nvSpPr>
          <p:cNvPr id="11" name="TextBox 10"/>
          <p:cNvSpPr txBox="1"/>
          <p:nvPr/>
        </p:nvSpPr>
        <p:spPr>
          <a:xfrm>
            <a:off x="4686300" y="4329215"/>
            <a:ext cx="7366001" cy="2462213"/>
          </a:xfrm>
          <a:prstGeom prst="rect">
            <a:avLst/>
          </a:prstGeom>
          <a:noFill/>
        </p:spPr>
        <p:txBody>
          <a:bodyPr wrap="square" rtlCol="0">
            <a:spAutoFit/>
          </a:bodyPr>
          <a:lstStyle/>
          <a:p>
            <a:r>
              <a:rPr lang="en-US" sz="2200" i="1" dirty="0" err="1"/>
              <a:t>Vruchtgroenten</a:t>
            </a:r>
            <a:r>
              <a:rPr lang="en-US" sz="2200" i="1" dirty="0"/>
              <a:t>: </a:t>
            </a:r>
            <a:r>
              <a:rPr lang="en-US" sz="2200" i="1" dirty="0" smtClean="0"/>
              <a:t>30-50 </a:t>
            </a:r>
            <a:r>
              <a:rPr lang="en-US" sz="2200" i="1" dirty="0"/>
              <a:t>gram per plant per </a:t>
            </a:r>
            <a:r>
              <a:rPr lang="en-US" sz="2200" i="1" dirty="0" err="1" smtClean="0"/>
              <a:t>plantgat</a:t>
            </a:r>
            <a:r>
              <a:rPr lang="en-US" sz="2200" i="1" dirty="0" smtClean="0"/>
              <a:t> </a:t>
            </a:r>
            <a:endParaRPr lang="en-US" sz="2200" i="1" dirty="0"/>
          </a:p>
          <a:p>
            <a:r>
              <a:rPr lang="en-US" sz="2200" i="1" dirty="0" err="1"/>
              <a:t>Fruitbomen</a:t>
            </a:r>
            <a:r>
              <a:rPr lang="en-US" sz="2200" i="1" dirty="0"/>
              <a:t>; </a:t>
            </a:r>
            <a:r>
              <a:rPr lang="en-US" sz="2200" i="1" dirty="0" err="1"/>
              <a:t>Banaan</a:t>
            </a:r>
            <a:r>
              <a:rPr lang="en-US" sz="2200" i="1" dirty="0"/>
              <a:t>: </a:t>
            </a:r>
            <a:r>
              <a:rPr lang="en-US" sz="2200" i="1" dirty="0" smtClean="0"/>
              <a:t>50-100 gram </a:t>
            </a:r>
            <a:r>
              <a:rPr lang="en-US" sz="2200" i="1" dirty="0"/>
              <a:t>per boom per </a:t>
            </a:r>
            <a:r>
              <a:rPr lang="en-US" sz="2200" i="1" dirty="0" err="1" smtClean="0"/>
              <a:t>plantgat</a:t>
            </a:r>
            <a:r>
              <a:rPr lang="en-US" sz="2200" i="1" dirty="0" smtClean="0"/>
              <a:t> </a:t>
            </a:r>
            <a:endParaRPr lang="en-US" sz="2200" i="1" dirty="0"/>
          </a:p>
          <a:p>
            <a:r>
              <a:rPr lang="en-US" sz="2200" i="1" dirty="0" err="1"/>
              <a:t>Bladgroenten;Grasveld</a:t>
            </a:r>
            <a:r>
              <a:rPr lang="en-US" sz="2200" i="1" dirty="0"/>
              <a:t>: 50 – 100 kg/hectare/</a:t>
            </a:r>
            <a:r>
              <a:rPr lang="en-US" sz="2200" i="1" dirty="0" err="1"/>
              <a:t>jaar</a:t>
            </a:r>
            <a:r>
              <a:rPr lang="en-US" sz="2200" i="1" dirty="0"/>
              <a:t> </a:t>
            </a:r>
            <a:endParaRPr lang="en-US" sz="2200" i="1" dirty="0" smtClean="0"/>
          </a:p>
          <a:p>
            <a:r>
              <a:rPr lang="en-US" sz="2200" i="1" dirty="0" smtClean="0"/>
              <a:t>(</a:t>
            </a:r>
            <a:r>
              <a:rPr lang="en-US" sz="2200" i="1" dirty="0"/>
              <a:t>2 tot 4 kg per </a:t>
            </a:r>
            <a:r>
              <a:rPr lang="en-US" sz="2200" i="1" dirty="0" err="1"/>
              <a:t>ketting</a:t>
            </a:r>
            <a:r>
              <a:rPr lang="en-US" sz="2200" i="1" dirty="0"/>
              <a:t>)</a:t>
            </a:r>
          </a:p>
          <a:p>
            <a:r>
              <a:rPr lang="en-US" sz="2200" b="1" dirty="0" err="1"/>
              <a:t>Exacte</a:t>
            </a:r>
            <a:r>
              <a:rPr lang="en-US" sz="2200" b="1" dirty="0"/>
              <a:t> </a:t>
            </a:r>
            <a:r>
              <a:rPr lang="en-US" sz="2200" b="1" dirty="0" err="1"/>
              <a:t>hoeveelheden</a:t>
            </a:r>
            <a:r>
              <a:rPr lang="en-US" sz="2200" b="1" dirty="0"/>
              <a:t> </a:t>
            </a:r>
            <a:r>
              <a:rPr lang="en-US" sz="2200" b="1" dirty="0" err="1"/>
              <a:t>afh</a:t>
            </a:r>
            <a:r>
              <a:rPr lang="en-US" sz="2200" b="1" dirty="0"/>
              <a:t>. </a:t>
            </a:r>
            <a:r>
              <a:rPr lang="en-US" sz="2200" b="1" dirty="0" err="1"/>
              <a:t>Groeifase</a:t>
            </a:r>
            <a:r>
              <a:rPr lang="en-US" sz="2200" b="1" dirty="0"/>
              <a:t> en </a:t>
            </a:r>
            <a:r>
              <a:rPr lang="en-US" sz="2200" b="1" dirty="0" err="1"/>
              <a:t>Seizoen</a:t>
            </a:r>
            <a:endParaRPr lang="en-US" sz="2200" b="1" dirty="0"/>
          </a:p>
          <a:p>
            <a:r>
              <a:rPr lang="en-US" sz="2200" b="1" dirty="0" err="1"/>
              <a:t>Verdeeld</a:t>
            </a:r>
            <a:r>
              <a:rPr lang="en-US" sz="2200" b="1" dirty="0"/>
              <a:t> over 2 tot 3 </a:t>
            </a:r>
            <a:r>
              <a:rPr lang="en-US" sz="2200" b="1" dirty="0" err="1"/>
              <a:t>giften</a:t>
            </a:r>
            <a:r>
              <a:rPr lang="en-US" sz="2200" b="1" dirty="0"/>
              <a:t>.</a:t>
            </a:r>
          </a:p>
          <a:p>
            <a:endParaRPr lang="en-US" sz="2200" i="1" dirty="0"/>
          </a:p>
        </p:txBody>
      </p:sp>
      <p:pic>
        <p:nvPicPr>
          <p:cNvPr id="2" name="Picture 1"/>
          <p:cNvPicPr>
            <a:picLocks noChangeAspect="1"/>
          </p:cNvPicPr>
          <p:nvPr/>
        </p:nvPicPr>
        <p:blipFill>
          <a:blip r:embed="rId4"/>
          <a:stretch>
            <a:fillRect/>
          </a:stretch>
        </p:blipFill>
        <p:spPr>
          <a:xfrm>
            <a:off x="2940330" y="2552079"/>
            <a:ext cx="8929174" cy="1492509"/>
          </a:xfrm>
          <a:prstGeom prst="rect">
            <a:avLst/>
          </a:prstGeom>
        </p:spPr>
      </p:pic>
      <p:pic>
        <p:nvPicPr>
          <p:cNvPr id="13" name="Picture 12" descr="Yara logo 620x620.jpg"/>
          <p:cNvPicPr>
            <a:picLocks noChangeAspect="1"/>
          </p:cNvPicPr>
          <p:nvPr/>
        </p:nvPicPr>
        <p:blipFill>
          <a:blip r:embed="rId5" cstate="print"/>
          <a:stretch>
            <a:fillRect/>
          </a:stretch>
        </p:blipFill>
        <p:spPr>
          <a:xfrm>
            <a:off x="1320112" y="108883"/>
            <a:ext cx="792088" cy="792088"/>
          </a:xfrm>
          <a:prstGeom prst="rect">
            <a:avLst/>
          </a:prstGeom>
        </p:spPr>
      </p:pic>
      <p:sp>
        <p:nvSpPr>
          <p:cNvPr id="16" name="TextBox 15"/>
          <p:cNvSpPr txBox="1"/>
          <p:nvPr/>
        </p:nvSpPr>
        <p:spPr>
          <a:xfrm>
            <a:off x="2940330" y="1675314"/>
            <a:ext cx="7092670" cy="523220"/>
          </a:xfrm>
          <a:prstGeom prst="rect">
            <a:avLst/>
          </a:prstGeom>
          <a:noFill/>
        </p:spPr>
        <p:txBody>
          <a:bodyPr wrap="square" rtlCol="0">
            <a:spAutoFit/>
          </a:bodyPr>
          <a:lstStyle/>
          <a:p>
            <a:pPr algn="r"/>
            <a:r>
              <a:rPr lang="en-US" sz="2800" b="1" dirty="0" err="1">
                <a:solidFill>
                  <a:srgbClr val="F56005"/>
                </a:solidFill>
                <a:latin typeface="Helvetica" panose="020B0604020202020204" pitchFamily="34" charset="0"/>
                <a:cs typeface="Helvetica" panose="020B0604020202020204" pitchFamily="34" charset="0"/>
              </a:rPr>
              <a:t>Kracht</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voor</a:t>
            </a:r>
            <a:r>
              <a:rPr lang="en-US" sz="2800" b="1" dirty="0">
                <a:solidFill>
                  <a:srgbClr val="F56005"/>
                </a:solidFill>
                <a:latin typeface="Helvetica" panose="020B0604020202020204" pitchFamily="34" charset="0"/>
                <a:cs typeface="Helvetica" panose="020B0604020202020204" pitchFamily="34" charset="0"/>
              </a:rPr>
              <a:t> de Boer, </a:t>
            </a:r>
            <a:r>
              <a:rPr lang="en-US" sz="2800" b="1" dirty="0" err="1">
                <a:solidFill>
                  <a:srgbClr val="F56005"/>
                </a:solidFill>
                <a:latin typeface="Helvetica" panose="020B0604020202020204" pitchFamily="34" charset="0"/>
                <a:cs typeface="Helvetica" panose="020B0604020202020204" pitchFamily="34" charset="0"/>
              </a:rPr>
              <a:t>Succes</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verzekerd</a:t>
            </a:r>
            <a:r>
              <a:rPr lang="en-US" sz="2800" b="1" dirty="0">
                <a:solidFill>
                  <a:srgbClr val="F56005"/>
                </a:solidFill>
                <a:latin typeface="Helvetica" panose="020B0604020202020204" pitchFamily="34" charset="0"/>
                <a:cs typeface="Helvetica" panose="020B0604020202020204" pitchFamily="34" charset="0"/>
              </a:rPr>
              <a:t> !</a:t>
            </a:r>
          </a:p>
        </p:txBody>
      </p:sp>
      <p:sp>
        <p:nvSpPr>
          <p:cNvPr id="18" name="TextBox 17"/>
          <p:cNvSpPr txBox="1"/>
          <p:nvPr/>
        </p:nvSpPr>
        <p:spPr>
          <a:xfrm>
            <a:off x="265044" y="5126356"/>
            <a:ext cx="4655379"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Het lost direct op </a:t>
            </a:r>
            <a:r>
              <a:rPr lang="en-US" sz="1400" b="1" dirty="0" err="1"/>
              <a:t>na</a:t>
            </a:r>
            <a:r>
              <a:rPr lang="en-US" sz="1400" b="1" dirty="0"/>
              <a:t> contact met </a:t>
            </a:r>
            <a:r>
              <a:rPr lang="en-US" sz="1400" b="1" dirty="0" err="1"/>
              <a:t>dauw</a:t>
            </a:r>
            <a:r>
              <a:rPr lang="en-US" sz="1400" b="1" dirty="0"/>
              <a:t> of </a:t>
            </a:r>
            <a:r>
              <a:rPr lang="en-US" sz="1400" b="1" dirty="0" err="1"/>
              <a:t>vochtige</a:t>
            </a:r>
            <a:r>
              <a:rPr lang="en-US" sz="1400" b="1" dirty="0"/>
              <a:t> </a:t>
            </a:r>
            <a:r>
              <a:rPr lang="en-US" sz="1400" b="1" dirty="0" err="1"/>
              <a:t>bodem</a:t>
            </a:r>
            <a:r>
              <a:rPr lang="en-US" sz="1400" b="1" dirty="0"/>
              <a:t>.</a:t>
            </a:r>
          </a:p>
          <a:p>
            <a:pPr marL="285750" indent="-285750">
              <a:buFont typeface="Arial" panose="020B0604020202020204" pitchFamily="34" charset="0"/>
              <a:buChar char="•"/>
            </a:pPr>
            <a:r>
              <a:rPr lang="en-US" sz="1400" b="1" dirty="0" err="1"/>
              <a:t>Laag</a:t>
            </a:r>
            <a:r>
              <a:rPr lang="en-US" sz="1400" b="1" dirty="0"/>
              <a:t> </a:t>
            </a:r>
            <a:r>
              <a:rPr lang="en-US" sz="1400" b="1" dirty="0" err="1"/>
              <a:t>risico</a:t>
            </a:r>
            <a:r>
              <a:rPr lang="en-US" sz="1400" b="1" dirty="0"/>
              <a:t> </a:t>
            </a:r>
            <a:r>
              <a:rPr lang="en-US" sz="1400" b="1" dirty="0" err="1"/>
              <a:t>bladverbranding</a:t>
            </a:r>
            <a:r>
              <a:rPr lang="en-US" sz="1400" b="1" dirty="0"/>
              <a:t>. </a:t>
            </a:r>
          </a:p>
          <a:p>
            <a:pPr marL="285750" indent="-285750">
              <a:buFont typeface="Arial" panose="020B0604020202020204" pitchFamily="34" charset="0"/>
              <a:buChar char="•"/>
            </a:pPr>
            <a:r>
              <a:rPr lang="en-US" sz="1400" b="1" i="1" dirty="0" err="1"/>
              <a:t>Zie</a:t>
            </a:r>
            <a:r>
              <a:rPr lang="en-US" sz="1400" b="1" i="1" dirty="0"/>
              <a:t> </a:t>
            </a:r>
            <a:r>
              <a:rPr lang="en-US" sz="1400" b="1" i="1" dirty="0" err="1"/>
              <a:t>teeltadviesbladen</a:t>
            </a:r>
            <a:r>
              <a:rPr lang="en-US" sz="1400" b="1" i="1" dirty="0"/>
              <a:t> HJAGRO </a:t>
            </a:r>
            <a:r>
              <a:rPr lang="en-US" sz="1400" b="1" i="1" dirty="0" err="1"/>
              <a:t>voor</a:t>
            </a:r>
            <a:r>
              <a:rPr lang="en-US" sz="1400" b="1" i="1" dirty="0"/>
              <a:t> </a:t>
            </a:r>
            <a:r>
              <a:rPr lang="en-US" sz="1400" b="1" i="1" dirty="0" err="1"/>
              <a:t>hoeveelheden</a:t>
            </a:r>
            <a:r>
              <a:rPr lang="en-US" sz="1400" b="1" i="1" dirty="0"/>
              <a:t> per </a:t>
            </a:r>
            <a:r>
              <a:rPr lang="en-US" sz="1400" b="1" i="1" dirty="0" err="1"/>
              <a:t>gewas</a:t>
            </a:r>
            <a:r>
              <a:rPr lang="en-US" sz="1400" b="1" i="1" dirty="0"/>
              <a:t>. </a:t>
            </a:r>
          </a:p>
          <a:p>
            <a:pPr marL="285750" indent="-285750">
              <a:buFont typeface="Arial" panose="020B0604020202020204" pitchFamily="34" charset="0"/>
              <a:buChar char="•"/>
            </a:pPr>
            <a:r>
              <a:rPr lang="en-US" sz="1400" b="1" dirty="0"/>
              <a:t>In </a:t>
            </a:r>
            <a:r>
              <a:rPr lang="en-US" sz="1400" b="1" dirty="0"/>
              <a:t>5, 10 en 50 kg </a:t>
            </a:r>
            <a:r>
              <a:rPr lang="en-US" sz="1400" b="1" dirty="0" err="1"/>
              <a:t>verpakking</a:t>
            </a:r>
            <a:r>
              <a:rPr lang="en-US" sz="1400" b="1" dirty="0"/>
              <a:t> </a:t>
            </a:r>
            <a:r>
              <a:rPr lang="en-US" sz="1400" b="1" dirty="0" err="1"/>
              <a:t>beschikbaar</a:t>
            </a:r>
            <a:r>
              <a:rPr lang="en-US" sz="1400" b="1" dirty="0" smtClean="0"/>
              <a:t>.</a:t>
            </a:r>
          </a:p>
        </p:txBody>
      </p:sp>
    </p:spTree>
    <p:extLst>
      <p:ext uri="{BB962C8B-B14F-4D97-AF65-F5344CB8AC3E}">
        <p14:creationId xmlns:p14="http://schemas.microsoft.com/office/powerpoint/2010/main" val="163581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Yara logo 620x620.jpg"/>
          <p:cNvPicPr>
            <a:picLocks noChangeAspect="1"/>
          </p:cNvPicPr>
          <p:nvPr/>
        </p:nvPicPr>
        <p:blipFill>
          <a:blip r:embed="rId2" cstate="print"/>
          <a:stretch>
            <a:fillRect/>
          </a:stretch>
        </p:blipFill>
        <p:spPr>
          <a:xfrm>
            <a:off x="1283530" y="127672"/>
            <a:ext cx="792088" cy="792088"/>
          </a:xfrm>
          <a:prstGeom prst="rect">
            <a:avLst/>
          </a:prstGeom>
        </p:spPr>
      </p:pic>
      <p:sp>
        <p:nvSpPr>
          <p:cNvPr id="2056" name="AutoShape 8" descr="http://www.financiarul.ro/wp-content/uploads/irigatii.jpg"/>
          <p:cNvSpPr>
            <a:spLocks noChangeAspect="1" noChangeArrowheads="1"/>
          </p:cNvSpPr>
          <p:nvPr/>
        </p:nvSpPr>
        <p:spPr bwMode="auto">
          <a:xfrm>
            <a:off x="1679575" y="-1409700"/>
            <a:ext cx="4381500" cy="2943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financiarul.ro/wp-content/uploads/irigatii.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data:image/jpeg;base64,/9j/4AAQSkZJRgABAQAAAQABAAD/2wCEAAkGBxQTEhQUEhQUFhQVFxQWFRcUFBQVFhQXFBcWFxQUFRQYHCggGBolHBUVITEhJSkrLi4uFx8zODMsNygtLisBCgoKDg0OGxAQGywkHyQsLCwsLCwsLCwsLCwsLCwsLCwsLCwsLCwsLCwsLCwsLCwsLCwsLCwsLCwsLCwsLCwsLP/AABEIAOAA4AMBIgACEQEDEQH/xAAcAAEAAgMBAQEAAAAAAAAAAAAABAUDBgcCAQj/xAA8EAACAQIDBgQCBwgBBQAAAAAAAQIDEQQhMQUGEkFRYSJxgZFCoRMyUrHB0fAHIzNicpLh8aIUFUNTsv/EABkBAQADAQEAAAAAAAAAAAAAAAACAwQBBf/EACQRAQEBAAMAAgICAgMAAAAAAAABAgMRIRIxBEEiYXHxMlHR/9oADAMBAAIRAxEAPwDuIAAAAAAAAAAAAAAAAAAAAAAAAAAAAAAAAAAAAAAAAAAAAAAAAAAAAADFisQqcJTlpFXZ9w83KMZPJtJ+V1c5370MgAOgD5xI+gAeYTTvbk7P9ep6AAAAAAAAAAAAAAAAAAHxsA3bUp8bvFTg7R8T7ZL3Knb+2HNuMH4F/wAu7NeqSMvLz/HzKN102iG9Em/qRtzu3kvMr9p73TeVNcK66t/ka/iK+XCuepGUCWbu/dQu6sau3Kr+OXuzxHb1ZaTl7swKij5LDnbjTny0nT2/OpHgqybj0v0JeG3jnS0qOcUlwxcUkvN8/Sxrjou7RljRtnL2IZzq1Kcmljjd6q839dxXSOX3FfPbFXnOX9zMFSkr5aEeosvc7ca/dQ+Wkj/uVT7T92WWzd46tPLjlwvVX+7oa+mjzxCywm7HR9l7fpUKfic5ucnO7d83ZNN9cjxX31fwwXqc+niHwpX5kiEsrkNb1nyLLyOgYPfOLdqkLd4/kzZcJioVI8UJJrt+K5HGlULHZW2J0ZXjJrquT80dxz39uzXf260Ch2NvLCraMvDJ+zf4F8apZfpIAB0AAAAAAAACm3lx3BT4FrP5R5lyaNvFi+OtK2kfCvTX53K+XXWXLeoq6jI1WdjJOREr1NTDn3Xaq1hzbM9JdTxhndolTp53N/Hn9oQtmZeRhue27JliUYY08zNUjlmuRio1FfPlY94id4+EZifTFUgpX4eSTd/Z+fIqcXfPLQnTjZXKrH1LStna3X2ObcsYoT6ipLMxRVzzNlNiFjJVlkS6dTw2K25Y045Io5R9Uz1c+JCRQ7EzC4hxadzp27G1Ppqdm/HCyfdcmcqibPuVjXGtFcpeH30+Zfwb96XZv6dHABtdAAAAAAAAYcXW4ISl9mLfsjm1erdm870VLYeXdxXzv+BoN8zJ+Tr6iG3yxCrvkWlGnd2Kzaq4ZtR7Fcz1Pkrr1hZol1KmRU4Z5k2pM2cd8cjD9PaSXuSalTIpqv1izoq8cyWddpZ9eME7tk+TsuRHwkbZaf7GInZvkW5nUXTLxLPLL17FPtLKWZbU5rJ/rsVW0ld3O2dxOcaMnYwSkea1VX8jD9IZ9faneOmZSzXmWiysVOE8VRIu5UzLyz1XI88J5ZlZikzOkyLQuN3f4tP+qP3lLTNl3Rw/FWh2aftmXcWfU8fbpgAN6QAAAAAAADX986lqMV1mvkmaXCPM2rfqeVJd5P7jV6DMfNO9oa+03DRSTb6FFtCOd/MvUnb0KraVuFeZLU86R1PFdSeZJ4upFhqS6STLMdoRDcLsnUV4TxGCTMe0MbGlFttLoTl+PtW4z6n7Phd3+/8A2RttVYR6X/MoYbTqzyj+7g7Xbzb9OVzzLCU3FOU5ybv4Fm305W+TLOuSzydf5/8AP9NeJmX1ixe1+FNrTS/ytfr2K3D7ZVSXC20+fl2LCOzZ5ZcKels5Lpm72RS7e2Lww4o/WTvdN38yq5kv/K2tN+XXkiViZZ9uRGnXsRsBjeOFm/Gter7ileTsct/7ZObrWe19u/FyfFYua42dRUKaXbkupllB309zHzTtmkY28jE2Z6mphkiiduV9jI3z9ntK7nL7KXzuaAdJ/Z1H91Uf80V7J/ma/wAf7Tw24AG10AAAAAAABqW/f/i8p/garhpG5760OKEH0bXvb8jSaMszLzTrXaOlw5rhKbG2cZrpmWdON43Kqo82uuR3d+kb7FbSZZYdJoqIOza6MssIzvFpXl7qqz8jXtuVVUqRWVln6rKz9vkbFj4txdsnY1SktVL693r0srfO5fjPe/8AHrRxvVWSjG3XT9dS12LFONnbidrt/JLoka3tKtwzin0X3XX/ANM2TZOItwpq7krfln+tCP5XJeuo3/jYntesY3B8N3e9s9WVVVNtp552vl8y821WSksk8s/Tn+uhS1VF6Nc8uZDjvyzKv13Goba2a6c+OGl7/wCDYt3NnubU7ZWv+vU8bUkppw5q3R65P1zR0F0acYwjCNlGKWizfNuyL5manbzuafzV30drIxtLMm4mne7RXyla/cxc2eqqsYajMUmepyMNaqrK3+zHPtCvsc2dR3Bp2oS/qX3HL8GryR2DdXD8GHh/NeXvp8kb+CJ5ni3ABpAAAAAAAAFZvFS4qEv5bS9tfkc1rq0zrVampRcXo017nK9sUnCbT1TafoU807yjr6TsPO8CmxeTJuCrXViLjldso5PcSoqnENKaa56+aJ+EmV9eF01zWcfNar2POCxNyOd9dVV+2w4lfu5NZtJmlSq3nLPX8jbJYvwed4v1WqNZr4GVL94leKd2107o38Ws3TRizpA2pC84ySvpl1y/wWVDGKEUr+Nvw25evYi4qtGSvHVZr8P13IVWaspp535/DzSS9zvNxy67rZw8lkvS3pT0dR8U2/RLkZ+GDbbjFPk12KfE1HKKaeds3bu8/uM9Os7XeVtO/mvMhM+Lfn68YxJVVw5xcovias3a+S+/0XkdDmrRXc5zKtxyguUWm33vobvUxXgWeVv0rlknxz0z3+W/HjF4lLQqqta5ixVVke7PJ/J5bb07rHTNORFqVLsVZZGOnmyrhzdXtm1Gxbr4J1asYrm7X6dX7XOy0qailFaJJLyRpX7Ntl8MHWkvrXjDy+J/h7m7nq8c8dv10AAscAAAAAAAADRt+cBaaqJZTWf9S/xY3khbYwKrUpQ52vHtJaHNTudDlOFqcLJOLjdXIWNi4TaeTT9mtUZsJiU/C+Zjnl+FVKjFshOdmmuevZou9sYNxb6cjXpqzaej+Xcq66tzUL9rfC1HK2drFjS0z0KHZ9TxJPl+BdUXct4b/FPNa3trZ7pSc4Lwdvh6+aKiPDNZ6rRr7mb9iKN42Zz/AGnQdKq0soy08zZx7up8avzrpLwknGNln58j1Uba8T8iPQm+R7s22uf3F0kWW2pGCp3TSWbdve6/B+5seap8N37WyKHANRaTys816LUvp1+KHV29iH5O5nM7S4s2XtXydz6mOExSmeTufJZusdeZL2PhnUnGKV3JqK9WVrd2b3+zPZnHX42sqav6vJfrsXcPH14y/ddOwWGVOnCEdIxUV6IzgG5EAAAAAAAAAAAAAafvvu/xxdakvEs5pc19pdzniXNHcznu++wo0n9LTVozdpJaKXVdmU8vHL6jqdtfVT6SObvY1/aVAtcNLhZ82hQurmTlnyz/AHFVUmDq+JPtb2/xY2fZsL2NZ+itfs7l3g8ZwqLO8W5PdGavcRh7I57vbRzuuTubTtDbd1Y1HFYptu+d7mjP5GPnJloxO1ZgsQ9CzwavL5FTUjwXd0r/AKsizwfFBKTTtLP8n5Gz+2jGpLJV1jsMrRdk2rJ975a9jPg6Ph7Lkvib11EHGcUrrRc7ZrQ+YZuN09NLq7fYxbs1nq/b0N4vfcYMTHNuD9OnYh1W9C3rUtZR+JX0t6kCGH1epTnHjDuMWEpXkdq3J2Z9Dhk2rSqeJ9l8K9s/U59uVsT6evFNeCPin5LRerOwpGrjz+2fXgAC1AAAAAAAAAAAAAACJtbBKtRnTfxLLs/hfuSwBxLEwcZNNWcW010aeZnw2Ii1aehtG/e77u8RSV0/4iXwv7dunU0DEO2aMXJLjXcU6nSRiYRU2n9Xm0r2T5tEGlVys+RgrV76kSdboUy9+VD9s2KbKya1uZq+Kt9Z278iu2hiPC87mjjxmexbNIi/eVVfOKa/yb7tLEQlQhl4opJ20slaxqOy8KoxTerzLKrVurEry6ynjU79ZMFUcXlmvf2LiDbXEm0l6XKDC1+HJ+he0qqSu2raqK5kde3t7fFyS4K2ErfXu2lqnrYyYOEqkoxgm22krc2+SLLBbOxWKVqVKag8nJ+Ff3PI6HupupDCrilaVW2vKHaP5k8Yt+2Dn5M2+Jm7GxVhqSjrOWc33+yuyLgA0MtvYAA4AAAAAAAAAAAAAAAANGobx7k06qlOj4J2b4UvBJ9l8LfsbeDlkv2PzxiKFm08msiDVoJHWt7tyJVpurh+G8s5QeV3zcXpn0ZomP3UxcPrUJ26xXEveNzNrj9+ldy1n/oKlfww4bZJuUktSDU2JFTlDijknaTbtxReXD5l7PDyjlaz59SuxVF3QzLL9OTuIFKtKL4Zx9UWFPGU1qn6ZihhM/MtsDuHjK7vCjJRekp2grdfFm/QnM+epZzftCo/R1Gopu8mklZavI7Lu7+z/D4e0p/vZ/zJcC8o8/Uot0/2XfQzjVxNRScWpKEL2undcUnquyR0wnnP9LZbJ0+RVskfQCxEAAAAAAAAAAAAAAAAAAAAAAAAAAEDaGxaFb+LShJ9WrS/uWZVPcbA/wDp/wCc/wAzZAOjtS7M3VwlCXFTox4uTleTXlxN2LoAAAAAAAAAAAAAAAAAAAAAAAAAAAAAAAAAAAAAAAAAAAAAAAAAAAAAAA//2Q=="/>
          <p:cNvSpPr>
            <a:spLocks noChangeAspect="1" noChangeArrowheads="1"/>
          </p:cNvSpPr>
          <p:nvPr/>
        </p:nvSpPr>
        <p:spPr bwMode="auto">
          <a:xfrm>
            <a:off x="1679576" y="-2247900"/>
            <a:ext cx="4695825" cy="469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2830062" y="101074"/>
            <a:ext cx="5532060" cy="923330"/>
          </a:xfrm>
          <a:prstGeom prst="rect">
            <a:avLst/>
          </a:prstGeom>
          <a:noFill/>
        </p:spPr>
        <p:txBody>
          <a:bodyPr wrap="square" rtlCol="0">
            <a:spAutoFit/>
          </a:bodyPr>
          <a:lstStyle/>
          <a:p>
            <a:pPr algn="ctr"/>
            <a:r>
              <a:rPr lang="nl-NL" b="1" dirty="0"/>
              <a:t>Ideaal voor de start van het gewas </a:t>
            </a:r>
            <a:endParaRPr lang="nl-NL" b="1" dirty="0" smtClean="0"/>
          </a:p>
          <a:p>
            <a:pPr algn="ctr"/>
            <a:r>
              <a:rPr lang="nl-NL" b="1" dirty="0" smtClean="0"/>
              <a:t>Snelle opname van fosfaat als polyfosfaat </a:t>
            </a:r>
            <a:endParaRPr lang="en-US" b="1" dirty="0"/>
          </a:p>
          <a:p>
            <a:pPr algn="ctr"/>
            <a:r>
              <a:rPr lang="en-US" b="1" dirty="0" err="1"/>
              <a:t>Stikstof</a:t>
            </a:r>
            <a:r>
              <a:rPr lang="en-US" b="1" dirty="0"/>
              <a:t> en </a:t>
            </a:r>
            <a:r>
              <a:rPr lang="en-US" b="1" dirty="0" err="1"/>
              <a:t>Kalium</a:t>
            </a:r>
            <a:r>
              <a:rPr lang="en-US" b="1" dirty="0"/>
              <a:t> direct </a:t>
            </a:r>
            <a:r>
              <a:rPr lang="en-US" b="1" dirty="0" err="1"/>
              <a:t>beschikbaar</a:t>
            </a:r>
            <a:r>
              <a:rPr lang="en-US" b="1" dirty="0"/>
              <a:t> </a:t>
            </a:r>
            <a:r>
              <a:rPr lang="en-US" b="1" dirty="0" err="1"/>
              <a:t>voor</a:t>
            </a:r>
            <a:r>
              <a:rPr lang="en-US" b="1" dirty="0"/>
              <a:t> de </a:t>
            </a:r>
            <a:r>
              <a:rPr lang="en-US" b="1" dirty="0" smtClean="0"/>
              <a:t>plant</a:t>
            </a:r>
            <a:endParaRPr lang="nl-NL" b="1" dirty="0"/>
          </a:p>
        </p:txBody>
      </p:sp>
      <p:grpSp>
        <p:nvGrpSpPr>
          <p:cNvPr id="9" name="Group 8"/>
          <p:cNvGrpSpPr/>
          <p:nvPr/>
        </p:nvGrpSpPr>
        <p:grpSpPr>
          <a:xfrm>
            <a:off x="469901" y="1021536"/>
            <a:ext cx="2437593" cy="3841929"/>
            <a:chOff x="-88556" y="1211655"/>
            <a:chExt cx="2437593" cy="3841929"/>
          </a:xfrm>
        </p:grpSpPr>
        <p:pic>
          <p:nvPicPr>
            <p:cNvPr id="23" name="Picture 12" descr="http://www.pronaca.com/site/images/agricola/thumbs/unik16.png"/>
            <p:cNvPicPr>
              <a:picLocks noChangeAspect="1" noChangeArrowheads="1"/>
            </p:cNvPicPr>
            <p:nvPr/>
          </p:nvPicPr>
          <p:blipFill>
            <a:blip r:embed="rId3" cstate="print"/>
            <a:srcRect/>
            <a:stretch>
              <a:fillRect/>
            </a:stretch>
          </p:blipFill>
          <p:spPr bwMode="auto">
            <a:xfrm>
              <a:off x="-88556" y="1981200"/>
              <a:ext cx="2437593" cy="3072384"/>
            </a:xfrm>
            <a:prstGeom prst="rect">
              <a:avLst/>
            </a:prstGeom>
            <a:noFill/>
          </p:spPr>
        </p:pic>
        <p:pic>
          <p:nvPicPr>
            <p:cNvPr id="24" name="Picture 3"/>
            <p:cNvPicPr>
              <a:picLocks noChangeAspect="1" noChangeArrowheads="1"/>
            </p:cNvPicPr>
            <p:nvPr/>
          </p:nvPicPr>
          <p:blipFill>
            <a:blip r:embed="rId4" cstate="print"/>
            <a:srcRect/>
            <a:stretch>
              <a:fillRect/>
            </a:stretch>
          </p:blipFill>
          <p:spPr bwMode="auto">
            <a:xfrm>
              <a:off x="307975" y="1211655"/>
              <a:ext cx="1909240" cy="731520"/>
            </a:xfrm>
            <a:prstGeom prst="rect">
              <a:avLst/>
            </a:prstGeom>
            <a:noFill/>
            <a:ln w="9525">
              <a:noFill/>
              <a:miter lim="800000"/>
              <a:headEnd/>
              <a:tailEnd/>
            </a:ln>
          </p:spPr>
        </p:pic>
      </p:grpSp>
      <p:sp>
        <p:nvSpPr>
          <p:cNvPr id="26" name="TextBox 25"/>
          <p:cNvSpPr txBox="1"/>
          <p:nvPr/>
        </p:nvSpPr>
        <p:spPr>
          <a:xfrm>
            <a:off x="8099292" y="100012"/>
            <a:ext cx="3960186" cy="954107"/>
          </a:xfrm>
          <a:prstGeom prst="rect">
            <a:avLst/>
          </a:prstGeom>
          <a:noFill/>
        </p:spPr>
        <p:txBody>
          <a:bodyPr wrap="square" rtlCol="0">
            <a:spAutoFit/>
          </a:bodyPr>
          <a:lstStyle/>
          <a:p>
            <a:pPr algn="r"/>
            <a:r>
              <a:rPr lang="en-US" sz="2800" b="1" dirty="0" err="1">
                <a:solidFill>
                  <a:srgbClr val="F56005"/>
                </a:solidFill>
                <a:latin typeface="Helvetica" panose="020B0604020202020204" pitchFamily="34" charset="0"/>
                <a:cs typeface="Helvetica" panose="020B0604020202020204" pitchFamily="34" charset="0"/>
              </a:rPr>
              <a:t>Kracht</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voor</a:t>
            </a:r>
            <a:r>
              <a:rPr lang="en-US" sz="2800" b="1" dirty="0">
                <a:solidFill>
                  <a:srgbClr val="F56005"/>
                </a:solidFill>
                <a:latin typeface="Helvetica" panose="020B0604020202020204" pitchFamily="34" charset="0"/>
                <a:cs typeface="Helvetica" panose="020B0604020202020204" pitchFamily="34" charset="0"/>
              </a:rPr>
              <a:t> de Boer, </a:t>
            </a:r>
            <a:r>
              <a:rPr lang="en-US" sz="2800" b="1" dirty="0" err="1">
                <a:solidFill>
                  <a:srgbClr val="F56005"/>
                </a:solidFill>
                <a:latin typeface="Helvetica" panose="020B0604020202020204" pitchFamily="34" charset="0"/>
                <a:cs typeface="Helvetica" panose="020B0604020202020204" pitchFamily="34" charset="0"/>
              </a:rPr>
              <a:t>Succes</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verzekerd</a:t>
            </a:r>
            <a:r>
              <a:rPr lang="en-US" sz="2800" b="1" dirty="0">
                <a:solidFill>
                  <a:srgbClr val="F56005"/>
                </a:solidFill>
                <a:latin typeface="Helvetica" panose="020B0604020202020204" pitchFamily="34" charset="0"/>
                <a:cs typeface="Helvetica" panose="020B0604020202020204" pitchFamily="34" charset="0"/>
              </a:rPr>
              <a:t> !</a:t>
            </a:r>
          </a:p>
        </p:txBody>
      </p:sp>
      <p:sp>
        <p:nvSpPr>
          <p:cNvPr id="27" name="TextBox 26"/>
          <p:cNvSpPr txBox="1"/>
          <p:nvPr/>
        </p:nvSpPr>
        <p:spPr>
          <a:xfrm>
            <a:off x="132522" y="5132183"/>
            <a:ext cx="4655379"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Het lost direct op </a:t>
            </a:r>
            <a:r>
              <a:rPr lang="en-US" sz="1400" b="1" dirty="0" err="1"/>
              <a:t>na</a:t>
            </a:r>
            <a:r>
              <a:rPr lang="en-US" sz="1400" b="1" dirty="0"/>
              <a:t> contact met </a:t>
            </a:r>
            <a:r>
              <a:rPr lang="en-US" sz="1400" b="1" dirty="0" err="1"/>
              <a:t>dauw</a:t>
            </a:r>
            <a:r>
              <a:rPr lang="en-US" sz="1400" b="1" dirty="0"/>
              <a:t> of </a:t>
            </a:r>
            <a:r>
              <a:rPr lang="en-US" sz="1400" b="1" dirty="0" err="1"/>
              <a:t>vochtige</a:t>
            </a:r>
            <a:r>
              <a:rPr lang="en-US" sz="1400" b="1" dirty="0"/>
              <a:t> </a:t>
            </a:r>
            <a:r>
              <a:rPr lang="en-US" sz="1400" b="1" dirty="0" err="1"/>
              <a:t>bodem</a:t>
            </a:r>
            <a:r>
              <a:rPr lang="en-US" sz="1400" b="1" dirty="0"/>
              <a:t>.</a:t>
            </a:r>
          </a:p>
          <a:p>
            <a:pPr marL="285750" indent="-285750">
              <a:buFont typeface="Arial" panose="020B0604020202020204" pitchFamily="34" charset="0"/>
              <a:buChar char="•"/>
            </a:pPr>
            <a:r>
              <a:rPr lang="en-US" sz="1400" b="1" dirty="0" err="1"/>
              <a:t>Laag</a:t>
            </a:r>
            <a:r>
              <a:rPr lang="en-US" sz="1400" b="1" dirty="0"/>
              <a:t> </a:t>
            </a:r>
            <a:r>
              <a:rPr lang="en-US" sz="1400" b="1" dirty="0" err="1"/>
              <a:t>risico</a:t>
            </a:r>
            <a:r>
              <a:rPr lang="en-US" sz="1400" b="1" dirty="0"/>
              <a:t> </a:t>
            </a:r>
            <a:r>
              <a:rPr lang="en-US" sz="1400" b="1" dirty="0" err="1"/>
              <a:t>bladverbranding</a:t>
            </a:r>
            <a:r>
              <a:rPr lang="en-US" sz="1400" b="1" dirty="0"/>
              <a:t>. </a:t>
            </a:r>
          </a:p>
          <a:p>
            <a:pPr marL="285750" indent="-285750">
              <a:buFont typeface="Arial" panose="020B0604020202020204" pitchFamily="34" charset="0"/>
              <a:buChar char="•"/>
            </a:pPr>
            <a:r>
              <a:rPr lang="en-US" sz="1400" b="1" i="1" dirty="0" err="1"/>
              <a:t>Zie</a:t>
            </a:r>
            <a:r>
              <a:rPr lang="en-US" sz="1400" b="1" i="1" dirty="0"/>
              <a:t> </a:t>
            </a:r>
            <a:r>
              <a:rPr lang="en-US" sz="1400" b="1" i="1" dirty="0" err="1"/>
              <a:t>teeltadviesbladen</a:t>
            </a:r>
            <a:r>
              <a:rPr lang="en-US" sz="1400" b="1" i="1" dirty="0"/>
              <a:t> HJAGRO </a:t>
            </a:r>
            <a:r>
              <a:rPr lang="en-US" sz="1400" b="1" i="1" dirty="0" err="1"/>
              <a:t>voor</a:t>
            </a:r>
            <a:r>
              <a:rPr lang="en-US" sz="1400" b="1" i="1" dirty="0"/>
              <a:t> </a:t>
            </a:r>
            <a:r>
              <a:rPr lang="en-US" sz="1400" b="1" i="1" dirty="0" err="1"/>
              <a:t>hoeveelheden</a:t>
            </a:r>
            <a:r>
              <a:rPr lang="en-US" sz="1400" b="1" i="1" dirty="0"/>
              <a:t> per </a:t>
            </a:r>
            <a:r>
              <a:rPr lang="en-US" sz="1400" b="1" i="1" dirty="0" err="1"/>
              <a:t>gewas</a:t>
            </a:r>
            <a:r>
              <a:rPr lang="en-US" sz="1400" b="1" i="1" dirty="0"/>
              <a:t>. </a:t>
            </a:r>
          </a:p>
          <a:p>
            <a:pPr marL="285750" indent="-285750">
              <a:buFont typeface="Arial" panose="020B0604020202020204" pitchFamily="34" charset="0"/>
              <a:buChar char="•"/>
            </a:pPr>
            <a:r>
              <a:rPr lang="en-US" sz="1400" b="1" dirty="0"/>
              <a:t>In </a:t>
            </a:r>
            <a:r>
              <a:rPr lang="en-US" sz="1400" b="1" dirty="0"/>
              <a:t>5, 10 en 50 kg </a:t>
            </a:r>
            <a:r>
              <a:rPr lang="en-US" sz="1400" b="1" dirty="0" err="1"/>
              <a:t>verpakking</a:t>
            </a:r>
            <a:r>
              <a:rPr lang="en-US" sz="1400" b="1" dirty="0"/>
              <a:t> </a:t>
            </a:r>
            <a:r>
              <a:rPr lang="en-US" sz="1400" b="1" dirty="0" err="1"/>
              <a:t>beschikbaar</a:t>
            </a:r>
            <a:r>
              <a:rPr lang="en-US" sz="1400" b="1" dirty="0" smtClean="0"/>
              <a:t>.</a:t>
            </a:r>
          </a:p>
        </p:txBody>
      </p:sp>
      <p:pic>
        <p:nvPicPr>
          <p:cNvPr id="2" name="Picture 1"/>
          <p:cNvPicPr>
            <a:picLocks noChangeAspect="1"/>
          </p:cNvPicPr>
          <p:nvPr/>
        </p:nvPicPr>
        <p:blipFill>
          <a:blip r:embed="rId5"/>
          <a:stretch>
            <a:fillRect/>
          </a:stretch>
        </p:blipFill>
        <p:spPr>
          <a:xfrm>
            <a:off x="3289888" y="979243"/>
            <a:ext cx="8902112" cy="586005"/>
          </a:xfrm>
          <a:prstGeom prst="rect">
            <a:avLst/>
          </a:prstGeom>
        </p:spPr>
      </p:pic>
      <p:pic>
        <p:nvPicPr>
          <p:cNvPr id="3" name="Picture 2"/>
          <p:cNvPicPr>
            <a:picLocks noChangeAspect="1"/>
          </p:cNvPicPr>
          <p:nvPr/>
        </p:nvPicPr>
        <p:blipFill>
          <a:blip r:embed="rId6"/>
          <a:stretch>
            <a:fillRect/>
          </a:stretch>
        </p:blipFill>
        <p:spPr>
          <a:xfrm>
            <a:off x="3002057" y="1506623"/>
            <a:ext cx="1437162" cy="1016143"/>
          </a:xfrm>
          <a:prstGeom prst="rect">
            <a:avLst/>
          </a:prstGeom>
        </p:spPr>
      </p:pic>
      <p:graphicFrame>
        <p:nvGraphicFramePr>
          <p:cNvPr id="30" name="Content Placeholder 3"/>
          <p:cNvGraphicFramePr>
            <a:graphicFrameLocks/>
          </p:cNvGraphicFramePr>
          <p:nvPr>
            <p:extLst>
              <p:ext uri="{D42A27DB-BD31-4B8C-83A1-F6EECF244321}">
                <p14:modId xmlns:p14="http://schemas.microsoft.com/office/powerpoint/2010/main" val="2226069826"/>
              </p:ext>
            </p:extLst>
          </p:nvPr>
        </p:nvGraphicFramePr>
        <p:xfrm>
          <a:off x="4787901" y="1556378"/>
          <a:ext cx="7271577" cy="4993640"/>
        </p:xfrm>
        <a:graphic>
          <a:graphicData uri="http://schemas.openxmlformats.org/drawingml/2006/table">
            <a:tbl>
              <a:tblPr firstRow="1" bandRow="1">
                <a:tableStyleId>{5C22544A-7EE6-4342-B048-85BDC9FD1C3A}</a:tableStyleId>
              </a:tblPr>
              <a:tblGrid>
                <a:gridCol w="1838186">
                  <a:extLst>
                    <a:ext uri="{9D8B030D-6E8A-4147-A177-3AD203B41FA5}">
                      <a16:colId xmlns:a16="http://schemas.microsoft.com/office/drawing/2014/main" val="354455921"/>
                    </a:ext>
                  </a:extLst>
                </a:gridCol>
                <a:gridCol w="5433391">
                  <a:extLst>
                    <a:ext uri="{9D8B030D-6E8A-4147-A177-3AD203B41FA5}">
                      <a16:colId xmlns:a16="http://schemas.microsoft.com/office/drawing/2014/main" val="519338536"/>
                    </a:ext>
                  </a:extLst>
                </a:gridCol>
              </a:tblGrid>
              <a:tr h="370840">
                <a:tc>
                  <a:txBody>
                    <a:bodyPr/>
                    <a:lstStyle/>
                    <a:p>
                      <a:r>
                        <a:rPr lang="en-US" sz="1200" dirty="0" err="1" smtClean="0"/>
                        <a:t>Gewas</a:t>
                      </a:r>
                      <a:r>
                        <a:rPr lang="en-US" sz="1200" dirty="0" smtClean="0"/>
                        <a:t> </a:t>
                      </a:r>
                      <a:endParaRPr lang="en-US" sz="1200" dirty="0"/>
                    </a:p>
                  </a:txBody>
                  <a:tcPr/>
                </a:tc>
                <a:tc>
                  <a:txBody>
                    <a:bodyPr/>
                    <a:lstStyle/>
                    <a:p>
                      <a:r>
                        <a:rPr lang="en-US" sz="1200" dirty="0" err="1" smtClean="0"/>
                        <a:t>Gebruik</a:t>
                      </a:r>
                      <a:r>
                        <a:rPr lang="en-US" sz="1200" dirty="0" smtClean="0"/>
                        <a:t>  16-16-16</a:t>
                      </a:r>
                      <a:endParaRPr lang="en-US" sz="1200" dirty="0"/>
                    </a:p>
                  </a:txBody>
                  <a:tcPr/>
                </a:tc>
                <a:extLst>
                  <a:ext uri="{0D108BD9-81ED-4DB2-BD59-A6C34878D82A}">
                    <a16:rowId xmlns:a16="http://schemas.microsoft.com/office/drawing/2014/main" val="2040421170"/>
                  </a:ext>
                </a:extLst>
              </a:tr>
              <a:tr h="370840">
                <a:tc>
                  <a:txBody>
                    <a:bodyPr/>
                    <a:lstStyle/>
                    <a:p>
                      <a:r>
                        <a:rPr lang="en-US" sz="1200" dirty="0" err="1" smtClean="0"/>
                        <a:t>Banaan</a:t>
                      </a:r>
                      <a:r>
                        <a:rPr lang="en-US" sz="1200" dirty="0" smtClean="0"/>
                        <a:t> </a:t>
                      </a:r>
                      <a:endParaRPr lang="en-US" sz="1200" b="1" dirty="0"/>
                    </a:p>
                  </a:txBody>
                  <a:tcPr/>
                </a:tc>
                <a:tc>
                  <a:txBody>
                    <a:bodyPr/>
                    <a:lstStyle/>
                    <a:p>
                      <a:r>
                        <a:rPr lang="en-US" sz="1200" dirty="0" err="1" smtClean="0"/>
                        <a:t>Tussen</a:t>
                      </a:r>
                      <a:r>
                        <a:rPr lang="en-US" sz="1200" dirty="0" smtClean="0"/>
                        <a:t> 1</a:t>
                      </a:r>
                      <a:r>
                        <a:rPr lang="en-US" sz="1200" baseline="0" dirty="0" smtClean="0"/>
                        <a:t> </a:t>
                      </a:r>
                      <a:r>
                        <a:rPr lang="en-US" sz="1200" baseline="0" dirty="0" err="1" smtClean="0"/>
                        <a:t>en</a:t>
                      </a:r>
                      <a:r>
                        <a:rPr lang="en-US" sz="1200" baseline="0" dirty="0" smtClean="0"/>
                        <a:t> 3 </a:t>
                      </a:r>
                      <a:r>
                        <a:rPr lang="en-US" sz="1200" baseline="0" dirty="0" err="1" smtClean="0"/>
                        <a:t>maanden</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50 g/plant </a:t>
                      </a:r>
                      <a:r>
                        <a:rPr lang="en-US" sz="1200" baseline="0" dirty="0" err="1" smtClean="0"/>
                        <a:t>elke</a:t>
                      </a:r>
                      <a:r>
                        <a:rPr lang="en-US" sz="1200" baseline="0" dirty="0" smtClean="0"/>
                        <a:t> </a:t>
                      </a:r>
                      <a:r>
                        <a:rPr lang="en-US" sz="1200" baseline="0" dirty="0" err="1" smtClean="0"/>
                        <a:t>maand</a:t>
                      </a:r>
                      <a:r>
                        <a:rPr lang="en-US" sz="1200" baseline="0" dirty="0" smtClean="0"/>
                        <a:t> </a:t>
                      </a:r>
                      <a:endParaRPr lang="en-US" sz="1200" dirty="0"/>
                    </a:p>
                  </a:txBody>
                  <a:tcPr/>
                </a:tc>
                <a:extLst>
                  <a:ext uri="{0D108BD9-81ED-4DB2-BD59-A6C34878D82A}">
                    <a16:rowId xmlns:a16="http://schemas.microsoft.com/office/drawing/2014/main" val="2093917089"/>
                  </a:ext>
                </a:extLst>
              </a:tr>
              <a:tr h="370840">
                <a:tc>
                  <a:txBody>
                    <a:bodyPr/>
                    <a:lstStyle/>
                    <a:p>
                      <a:r>
                        <a:rPr lang="en-US" sz="1200" dirty="0" err="1" smtClean="0"/>
                        <a:t>Bonen</a:t>
                      </a:r>
                      <a:r>
                        <a:rPr lang="en-US" sz="1200" dirty="0" smtClean="0"/>
                        <a:t> </a:t>
                      </a:r>
                      <a:endParaRPr lang="en-US" sz="1200" dirty="0"/>
                    </a:p>
                  </a:txBody>
                  <a:tcPr/>
                </a:tc>
                <a:tc>
                  <a:txBody>
                    <a:bodyPr/>
                    <a:lstStyle/>
                    <a:p>
                      <a:r>
                        <a:rPr lang="en-US" sz="1200" b="0" i="0" kern="1200" dirty="0" smtClean="0">
                          <a:solidFill>
                            <a:schemeClr val="dk1"/>
                          </a:solidFill>
                          <a:effectLst/>
                          <a:latin typeface="+mn-lt"/>
                          <a:ea typeface="+mn-ea"/>
                          <a:cs typeface="+mn-cs"/>
                        </a:rPr>
                        <a:t>7-10 </a:t>
                      </a:r>
                      <a:r>
                        <a:rPr lang="en-US" sz="1200" kern="1200" baseline="0" dirty="0" err="1" smtClean="0">
                          <a:solidFill>
                            <a:schemeClr val="dk1"/>
                          </a:solidFill>
                          <a:latin typeface="+mn-lt"/>
                          <a:ea typeface="+mn-ea"/>
                          <a:cs typeface="+mn-cs"/>
                        </a:rPr>
                        <a:t>dagen</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na</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overplanten</a:t>
                      </a:r>
                      <a:r>
                        <a:rPr lang="en-US" sz="1200" b="0" i="0" kern="1200" dirty="0" smtClean="0">
                          <a:solidFill>
                            <a:schemeClr val="dk1"/>
                          </a:solidFill>
                          <a:effectLst/>
                          <a:latin typeface="+mn-lt"/>
                          <a:ea typeface="+mn-ea"/>
                          <a:cs typeface="+mn-cs"/>
                        </a:rPr>
                        <a:t>, 5g/plant</a:t>
                      </a:r>
                      <a:r>
                        <a:rPr lang="en-US" sz="1200" b="0" i="0" kern="1200" baseline="0" dirty="0" smtClean="0">
                          <a:solidFill>
                            <a:schemeClr val="dk1"/>
                          </a:solidFill>
                          <a:effectLst/>
                          <a:latin typeface="+mn-lt"/>
                          <a:ea typeface="+mn-ea"/>
                          <a:cs typeface="+mn-cs"/>
                        </a:rPr>
                        <a:t> &amp; </a:t>
                      </a:r>
                      <a:r>
                        <a:rPr lang="en-US" sz="1200" b="0" i="0" kern="1200" dirty="0" smtClean="0">
                          <a:solidFill>
                            <a:schemeClr val="dk1"/>
                          </a:solidFill>
                          <a:effectLst/>
                          <a:latin typeface="+mn-lt"/>
                          <a:ea typeface="+mn-ea"/>
                          <a:cs typeface="+mn-cs"/>
                        </a:rPr>
                        <a:t>15-20 </a:t>
                      </a:r>
                      <a:r>
                        <a:rPr lang="en-US" sz="1200" b="0" i="0" kern="1200" dirty="0" err="1" smtClean="0">
                          <a:solidFill>
                            <a:schemeClr val="dk1"/>
                          </a:solidFill>
                          <a:effectLst/>
                          <a:latin typeface="+mn-lt"/>
                          <a:ea typeface="+mn-ea"/>
                          <a:cs typeface="+mn-cs"/>
                        </a:rPr>
                        <a:t>dagen</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na</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overplanten</a:t>
                      </a:r>
                      <a:r>
                        <a:rPr lang="en-US" sz="1200" b="0" i="0" kern="1200" dirty="0" smtClean="0">
                          <a:solidFill>
                            <a:schemeClr val="dk1"/>
                          </a:solidFill>
                          <a:effectLst/>
                          <a:latin typeface="+mn-lt"/>
                          <a:ea typeface="+mn-ea"/>
                          <a:cs typeface="+mn-cs"/>
                        </a:rPr>
                        <a:t>, 5g/plant</a:t>
                      </a:r>
                      <a:endParaRPr lang="en-US" sz="12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51111207"/>
                  </a:ext>
                </a:extLst>
              </a:tr>
              <a:tr h="370840">
                <a:tc>
                  <a:txBody>
                    <a:bodyPr/>
                    <a:lstStyle/>
                    <a:p>
                      <a:r>
                        <a:rPr lang="en-US" sz="1200" dirty="0" smtClean="0"/>
                        <a:t>Kool  &amp; </a:t>
                      </a:r>
                      <a:r>
                        <a:rPr lang="en-US" sz="1200" dirty="0" err="1" smtClean="0"/>
                        <a:t>Tomaatachtigen</a:t>
                      </a:r>
                      <a:r>
                        <a:rPr lang="en-US" sz="1200" baseline="0" dirty="0" smtClean="0"/>
                        <a:t> </a:t>
                      </a:r>
                      <a:endParaRPr lang="en-US" sz="1200" dirty="0"/>
                    </a:p>
                  </a:txBody>
                  <a:tcPr/>
                </a:tc>
                <a:tc>
                  <a:txBody>
                    <a:bodyPr/>
                    <a:lstStyle/>
                    <a:p>
                      <a:r>
                        <a:rPr lang="en-US" sz="1200" dirty="0" err="1" smtClean="0"/>
                        <a:t>Grondbewerking</a:t>
                      </a:r>
                      <a:r>
                        <a:rPr lang="en-US" sz="1200" dirty="0" smtClean="0"/>
                        <a:t>,</a:t>
                      </a:r>
                      <a:r>
                        <a:rPr lang="en-US" sz="1200" baseline="0" dirty="0" smtClean="0"/>
                        <a:t> 150 kg/4000 m</a:t>
                      </a:r>
                      <a:r>
                        <a:rPr lang="en-US" sz="1200" baseline="30000" dirty="0" smtClean="0"/>
                        <a:t>2</a:t>
                      </a:r>
                      <a:endParaRPr lang="en-US" sz="1200" dirty="0"/>
                    </a:p>
                  </a:txBody>
                  <a:tcPr/>
                </a:tc>
                <a:extLst>
                  <a:ext uri="{0D108BD9-81ED-4DB2-BD59-A6C34878D82A}">
                    <a16:rowId xmlns:a16="http://schemas.microsoft.com/office/drawing/2014/main" val="2815743074"/>
                  </a:ext>
                </a:extLst>
              </a:tr>
              <a:tr h="370840">
                <a:tc>
                  <a:txBody>
                    <a:bodyPr/>
                    <a:lstStyle/>
                    <a:p>
                      <a:r>
                        <a:rPr lang="en-US" sz="1200" dirty="0" smtClean="0"/>
                        <a:t>Citrus</a:t>
                      </a:r>
                      <a:r>
                        <a:rPr lang="en-US" sz="1200" baseline="0" dirty="0" smtClean="0"/>
                        <a:t> </a:t>
                      </a:r>
                      <a:endParaRPr lang="en-US" sz="1200" dirty="0"/>
                    </a:p>
                  </a:txBody>
                  <a:tcPr/>
                </a:tc>
                <a:tc>
                  <a:txBody>
                    <a:bodyPr/>
                    <a:lstStyle/>
                    <a:p>
                      <a:r>
                        <a:rPr lang="en-US" sz="1200" dirty="0" smtClean="0"/>
                        <a:t>5-20 g/plant </a:t>
                      </a:r>
                      <a:r>
                        <a:rPr lang="en-US" sz="1200" dirty="0" err="1" smtClean="0"/>
                        <a:t>elke</a:t>
                      </a:r>
                      <a:r>
                        <a:rPr lang="en-US" sz="1200" baseline="0" dirty="0" smtClean="0"/>
                        <a:t> 2 </a:t>
                      </a:r>
                      <a:r>
                        <a:rPr lang="en-US" sz="1200" baseline="0" dirty="0" err="1" smtClean="0"/>
                        <a:t>maanden</a:t>
                      </a:r>
                      <a:r>
                        <a:rPr lang="en-US" sz="1200" dirty="0" smtClean="0"/>
                        <a:t>,</a:t>
                      </a:r>
                      <a:r>
                        <a:rPr lang="en-US" sz="1200" baseline="0" dirty="0" smtClean="0"/>
                        <a:t> </a:t>
                      </a:r>
                      <a:r>
                        <a:rPr lang="en-US" sz="1200" baseline="0" dirty="0" err="1" smtClean="0"/>
                        <a:t>voor</a:t>
                      </a:r>
                      <a:r>
                        <a:rPr lang="en-US" sz="1200" baseline="0" dirty="0" smtClean="0"/>
                        <a:t> </a:t>
                      </a:r>
                      <a:r>
                        <a:rPr lang="en-US" sz="1200" baseline="0" dirty="0" err="1" smtClean="0"/>
                        <a:t>jonge</a:t>
                      </a:r>
                      <a:r>
                        <a:rPr lang="en-US" sz="1200" baseline="0" dirty="0" smtClean="0"/>
                        <a:t> </a:t>
                      </a:r>
                      <a:r>
                        <a:rPr lang="en-US" sz="1200" baseline="0" dirty="0" err="1" smtClean="0"/>
                        <a:t>planten</a:t>
                      </a:r>
                      <a:r>
                        <a:rPr lang="en-US" sz="1200" baseline="0" dirty="0" smtClean="0"/>
                        <a:t> </a:t>
                      </a:r>
                      <a:endParaRPr lang="en-US" sz="1200" dirty="0"/>
                    </a:p>
                  </a:txBody>
                  <a:tcPr/>
                </a:tc>
                <a:extLst>
                  <a:ext uri="{0D108BD9-81ED-4DB2-BD59-A6C34878D82A}">
                    <a16:rowId xmlns:a16="http://schemas.microsoft.com/office/drawing/2014/main" val="729531617"/>
                  </a:ext>
                </a:extLst>
              </a:tr>
              <a:tr h="370840">
                <a:tc>
                  <a:txBody>
                    <a:bodyPr/>
                    <a:lstStyle/>
                    <a:p>
                      <a:r>
                        <a:rPr lang="en-US" sz="1200" dirty="0" err="1" smtClean="0"/>
                        <a:t>Komkommer</a:t>
                      </a:r>
                      <a:r>
                        <a:rPr lang="en-US" sz="1200" dirty="0" smtClean="0"/>
                        <a:t>/</a:t>
                      </a:r>
                      <a:r>
                        <a:rPr lang="en-US" sz="1200" dirty="0" err="1" smtClean="0"/>
                        <a:t>Meloenen</a:t>
                      </a:r>
                      <a:r>
                        <a:rPr lang="en-US" sz="1200" dirty="0" smtClean="0"/>
                        <a:t>/</a:t>
                      </a:r>
                    </a:p>
                    <a:p>
                      <a:r>
                        <a:rPr lang="en-US" sz="1200" dirty="0" err="1" smtClean="0"/>
                        <a:t>Sopropo</a:t>
                      </a:r>
                      <a:r>
                        <a:rPr lang="en-US" sz="1200" baseline="0" dirty="0" smtClean="0"/>
                        <a:t> </a:t>
                      </a:r>
                      <a:endParaRPr lang="en-US" sz="1200" dirty="0"/>
                    </a:p>
                  </a:txBody>
                  <a:tcPr/>
                </a:tc>
                <a:tc>
                  <a:txBody>
                    <a:bodyPr/>
                    <a:lstStyle/>
                    <a:p>
                      <a:r>
                        <a:rPr lang="en-US" sz="1200" dirty="0" err="1" smtClean="0"/>
                        <a:t>Grondbewerking</a:t>
                      </a:r>
                      <a:r>
                        <a:rPr lang="en-US" sz="1200" dirty="0" smtClean="0"/>
                        <a:t>,</a:t>
                      </a:r>
                      <a:r>
                        <a:rPr lang="en-US" sz="1200" baseline="0" dirty="0" smtClean="0"/>
                        <a:t> 100 </a:t>
                      </a:r>
                      <a:r>
                        <a:rPr lang="en-US" sz="1200" baseline="0" dirty="0" smtClean="0"/>
                        <a:t>kg/4000 m</a:t>
                      </a:r>
                      <a:r>
                        <a:rPr lang="en-US" sz="1200" baseline="30000" dirty="0" smtClean="0"/>
                        <a:t>2</a:t>
                      </a:r>
                      <a:r>
                        <a:rPr lang="en-US" sz="1200" baseline="0" dirty="0" smtClean="0"/>
                        <a:t> &amp; 15 </a:t>
                      </a:r>
                      <a:r>
                        <a:rPr lang="en-US" sz="1200" baseline="0" dirty="0" err="1" smtClean="0"/>
                        <a:t>dagen</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100 kg/4000 m</a:t>
                      </a:r>
                      <a:r>
                        <a:rPr lang="en-US" sz="1200" baseline="30000" dirty="0" smtClean="0"/>
                        <a:t>2</a:t>
                      </a:r>
                      <a:r>
                        <a:rPr lang="en-US" sz="1200" baseline="0" dirty="0" smtClean="0"/>
                        <a:t> </a:t>
                      </a:r>
                      <a:endParaRPr lang="en-US" sz="1200" dirty="0"/>
                    </a:p>
                  </a:txBody>
                  <a:tcPr/>
                </a:tc>
                <a:extLst>
                  <a:ext uri="{0D108BD9-81ED-4DB2-BD59-A6C34878D82A}">
                    <a16:rowId xmlns:a16="http://schemas.microsoft.com/office/drawing/2014/main" val="3132886145"/>
                  </a:ext>
                </a:extLst>
              </a:tr>
              <a:tr h="370840">
                <a:tc>
                  <a:txBody>
                    <a:bodyPr/>
                    <a:lstStyle/>
                    <a:p>
                      <a:r>
                        <a:rPr lang="en-US" sz="1200" dirty="0" err="1" smtClean="0"/>
                        <a:t>Dagron</a:t>
                      </a:r>
                      <a:r>
                        <a:rPr lang="en-US" sz="1200" dirty="0" smtClean="0"/>
                        <a:t> Fruit </a:t>
                      </a:r>
                      <a:endParaRPr lang="en-US" sz="1200" dirty="0"/>
                    </a:p>
                  </a:txBody>
                  <a:tcPr/>
                </a:tc>
                <a:tc>
                  <a:txBody>
                    <a:bodyPr/>
                    <a:lstStyle/>
                    <a:p>
                      <a:r>
                        <a:rPr lang="en-US" sz="1200" b="0" i="0" kern="1200" dirty="0" smtClean="0">
                          <a:solidFill>
                            <a:schemeClr val="dk1"/>
                          </a:solidFill>
                          <a:effectLst/>
                          <a:latin typeface="+mn-lt"/>
                          <a:ea typeface="+mn-ea"/>
                          <a:cs typeface="+mn-cs"/>
                        </a:rPr>
                        <a:t>50-100g/stand </a:t>
                      </a:r>
                      <a:r>
                        <a:rPr lang="en-US" sz="1200" b="0" i="0" kern="1200" dirty="0" err="1" smtClean="0">
                          <a:solidFill>
                            <a:schemeClr val="dk1"/>
                          </a:solidFill>
                          <a:effectLst/>
                          <a:latin typeface="+mn-lt"/>
                          <a:ea typeface="+mn-ea"/>
                          <a:cs typeface="+mn-cs"/>
                        </a:rPr>
                        <a:t>tijdens</a:t>
                      </a:r>
                      <a:r>
                        <a:rPr lang="en-US" sz="1200" b="0" i="0" kern="1200" dirty="0" smtClean="0">
                          <a:solidFill>
                            <a:schemeClr val="dk1"/>
                          </a:solidFill>
                          <a:effectLst/>
                          <a:latin typeface="+mn-lt"/>
                          <a:ea typeface="+mn-ea"/>
                          <a:cs typeface="+mn-cs"/>
                        </a:rPr>
                        <a:t> de </a:t>
                      </a:r>
                      <a:r>
                        <a:rPr lang="en-US" sz="1200" b="0" i="0" kern="1200" dirty="0" err="1" smtClean="0">
                          <a:solidFill>
                            <a:schemeClr val="dk1"/>
                          </a:solidFill>
                          <a:effectLst/>
                          <a:latin typeface="+mn-lt"/>
                          <a:ea typeface="+mn-ea"/>
                          <a:cs typeface="+mn-cs"/>
                        </a:rPr>
                        <a:t>groei</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fase</a:t>
                      </a:r>
                      <a:r>
                        <a:rPr lang="en-US" sz="1200" b="0" i="0" kern="1200" dirty="0" smtClean="0">
                          <a:solidFill>
                            <a:schemeClr val="dk1"/>
                          </a:solidFill>
                          <a:effectLst/>
                          <a:latin typeface="+mn-lt"/>
                          <a:ea typeface="+mn-ea"/>
                          <a:cs typeface="+mn-cs"/>
                        </a:rPr>
                        <a:t> &amp; 100-150g/stand 20 </a:t>
                      </a:r>
                      <a:r>
                        <a:rPr lang="en-US" sz="1200" b="0" i="0" kern="1200" dirty="0" err="1" smtClean="0">
                          <a:solidFill>
                            <a:schemeClr val="dk1"/>
                          </a:solidFill>
                          <a:effectLst/>
                          <a:latin typeface="+mn-lt"/>
                          <a:ea typeface="+mn-ea"/>
                          <a:cs typeface="+mn-cs"/>
                        </a:rPr>
                        <a:t>dagen</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na</a:t>
                      </a:r>
                      <a:r>
                        <a:rPr lang="en-US" sz="1200" b="0" i="0" kern="1200" dirty="0" smtClean="0">
                          <a:solidFill>
                            <a:schemeClr val="dk1"/>
                          </a:solidFill>
                          <a:effectLst/>
                          <a:latin typeface="+mn-lt"/>
                          <a:ea typeface="+mn-ea"/>
                          <a:cs typeface="+mn-cs"/>
                        </a:rPr>
                        <a:t> de 1</a:t>
                      </a:r>
                      <a:r>
                        <a:rPr lang="en-US" sz="1200" b="0" i="0" kern="1200" baseline="30000" dirty="0" smtClean="0">
                          <a:solidFill>
                            <a:schemeClr val="dk1"/>
                          </a:solidFill>
                          <a:effectLst/>
                          <a:latin typeface="+mn-lt"/>
                          <a:ea typeface="+mn-ea"/>
                          <a:cs typeface="+mn-cs"/>
                        </a:rPr>
                        <a:t>ste </a:t>
                      </a:r>
                      <a:r>
                        <a:rPr lang="en-US" sz="1200" b="0" i="0" kern="1200" baseline="0" dirty="0" err="1" smtClean="0">
                          <a:solidFill>
                            <a:schemeClr val="dk1"/>
                          </a:solidFill>
                          <a:effectLst/>
                          <a:latin typeface="+mn-lt"/>
                          <a:ea typeface="+mn-ea"/>
                          <a:cs typeface="+mn-cs"/>
                        </a:rPr>
                        <a:t>toediening</a:t>
                      </a:r>
                      <a:r>
                        <a:rPr lang="en-US" sz="1200" b="0" i="0" kern="1200" baseline="0" dirty="0" smtClean="0">
                          <a:solidFill>
                            <a:schemeClr val="dk1"/>
                          </a:solidFill>
                          <a:effectLst/>
                          <a:latin typeface="+mn-lt"/>
                          <a:ea typeface="+mn-ea"/>
                          <a:cs typeface="+mn-cs"/>
                        </a:rPr>
                        <a:t> </a:t>
                      </a:r>
                      <a:endParaRPr lang="en-US" sz="1200" dirty="0"/>
                    </a:p>
                  </a:txBody>
                  <a:tcPr/>
                </a:tc>
                <a:extLst>
                  <a:ext uri="{0D108BD9-81ED-4DB2-BD59-A6C34878D82A}">
                    <a16:rowId xmlns:a16="http://schemas.microsoft.com/office/drawing/2014/main" val="2930498138"/>
                  </a:ext>
                </a:extLst>
              </a:tr>
              <a:tr h="370840">
                <a:tc>
                  <a:txBody>
                    <a:bodyPr/>
                    <a:lstStyle/>
                    <a:p>
                      <a:r>
                        <a:rPr lang="en-US" sz="1200" dirty="0" smtClean="0"/>
                        <a:t>Durian </a:t>
                      </a:r>
                      <a:endParaRPr lang="en-US" sz="1200" dirty="0"/>
                    </a:p>
                  </a:txBody>
                  <a:tcPr/>
                </a:tc>
                <a:tc>
                  <a:txBody>
                    <a:bodyPr/>
                    <a:lstStyle/>
                    <a:p>
                      <a:r>
                        <a:rPr lang="en-US" sz="1200" dirty="0" smtClean="0"/>
                        <a:t>2 kg/ plant </a:t>
                      </a:r>
                      <a:r>
                        <a:rPr lang="en-US" sz="1200" dirty="0" err="1" smtClean="0"/>
                        <a:t>na</a:t>
                      </a:r>
                      <a:r>
                        <a:rPr lang="en-US" sz="1200" dirty="0" smtClean="0"/>
                        <a:t> de </a:t>
                      </a:r>
                      <a:r>
                        <a:rPr lang="en-US" sz="1200" dirty="0" err="1" smtClean="0"/>
                        <a:t>oogst</a:t>
                      </a:r>
                      <a:r>
                        <a:rPr lang="en-US" sz="1200" dirty="0" smtClean="0"/>
                        <a:t> </a:t>
                      </a:r>
                      <a:endParaRPr lang="en-US" sz="1200" dirty="0"/>
                    </a:p>
                  </a:txBody>
                  <a:tcPr/>
                </a:tc>
                <a:extLst>
                  <a:ext uri="{0D108BD9-81ED-4DB2-BD59-A6C34878D82A}">
                    <a16:rowId xmlns:a16="http://schemas.microsoft.com/office/drawing/2014/main" val="3188951648"/>
                  </a:ext>
                </a:extLst>
              </a:tr>
              <a:tr h="370840">
                <a:tc>
                  <a:txBody>
                    <a:bodyPr/>
                    <a:lstStyle/>
                    <a:p>
                      <a:r>
                        <a:rPr lang="en-US" sz="1200" dirty="0" err="1" smtClean="0"/>
                        <a:t>Bladgroenten</a:t>
                      </a:r>
                      <a:r>
                        <a:rPr lang="en-US" sz="1200" dirty="0" smtClean="0"/>
                        <a:t> </a:t>
                      </a:r>
                      <a:endParaRPr lang="en-US" sz="1200" dirty="0"/>
                    </a:p>
                  </a:txBody>
                  <a:tcPr/>
                </a:tc>
                <a:tc>
                  <a:txBody>
                    <a:bodyPr/>
                    <a:lstStyle/>
                    <a:p>
                      <a:r>
                        <a:rPr lang="en-US" sz="1200" dirty="0" smtClean="0"/>
                        <a:t>400-450</a:t>
                      </a:r>
                      <a:r>
                        <a:rPr lang="en-US" sz="1200" baseline="0" dirty="0" smtClean="0"/>
                        <a:t> kg/ ha </a:t>
                      </a:r>
                      <a:endParaRPr lang="en-US" sz="1200" dirty="0"/>
                    </a:p>
                  </a:txBody>
                  <a:tcPr/>
                </a:tc>
                <a:extLst>
                  <a:ext uri="{0D108BD9-81ED-4DB2-BD59-A6C34878D82A}">
                    <a16:rowId xmlns:a16="http://schemas.microsoft.com/office/drawing/2014/main" val="382960701"/>
                  </a:ext>
                </a:extLst>
              </a:tr>
              <a:tr h="370840">
                <a:tc>
                  <a:txBody>
                    <a:bodyPr/>
                    <a:lstStyle/>
                    <a:p>
                      <a:r>
                        <a:rPr lang="en-US" sz="1200" dirty="0" err="1" smtClean="0"/>
                        <a:t>Mais</a:t>
                      </a:r>
                      <a:r>
                        <a:rPr lang="en-US" sz="1200" dirty="0" smtClean="0"/>
                        <a:t> </a:t>
                      </a:r>
                      <a:endParaRPr lang="en-US" sz="1200" dirty="0"/>
                    </a:p>
                  </a:txBody>
                  <a:tcPr/>
                </a:tc>
                <a:tc>
                  <a:txBody>
                    <a:bodyPr/>
                    <a:lstStyle/>
                    <a:p>
                      <a:r>
                        <a:rPr lang="en-US" sz="1200" dirty="0" smtClean="0"/>
                        <a:t>10 </a:t>
                      </a:r>
                      <a:r>
                        <a:rPr lang="en-US" sz="1200" dirty="0" err="1" smtClean="0"/>
                        <a:t>dagen</a:t>
                      </a:r>
                      <a:r>
                        <a:rPr lang="en-US" sz="1200" dirty="0" smtClean="0"/>
                        <a:t> </a:t>
                      </a:r>
                      <a:r>
                        <a:rPr lang="en-US" sz="1200" dirty="0" err="1" smtClean="0"/>
                        <a:t>na</a:t>
                      </a:r>
                      <a:r>
                        <a:rPr lang="en-US" sz="1200" dirty="0" smtClean="0"/>
                        <a:t> </a:t>
                      </a:r>
                      <a:r>
                        <a:rPr lang="en-US" sz="1200" dirty="0" err="1" smtClean="0"/>
                        <a:t>overplanten</a:t>
                      </a:r>
                      <a:r>
                        <a:rPr lang="en-US" sz="1200" dirty="0" smtClean="0"/>
                        <a:t>, 125 kg/ha &amp;</a:t>
                      </a:r>
                      <a:r>
                        <a:rPr lang="en-US" sz="1200" baseline="0" dirty="0" smtClean="0"/>
                        <a:t> 20 </a:t>
                      </a:r>
                      <a:r>
                        <a:rPr lang="en-US" sz="1200" baseline="0" dirty="0" err="1" smtClean="0"/>
                        <a:t>dagen</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250 kg/ha </a:t>
                      </a:r>
                      <a:endParaRPr lang="en-US" sz="1200" dirty="0"/>
                    </a:p>
                  </a:txBody>
                  <a:tcPr/>
                </a:tc>
                <a:extLst>
                  <a:ext uri="{0D108BD9-81ED-4DB2-BD59-A6C34878D82A}">
                    <a16:rowId xmlns:a16="http://schemas.microsoft.com/office/drawing/2014/main" val="3001187535"/>
                  </a:ext>
                </a:extLst>
              </a:tr>
              <a:tr h="370840">
                <a:tc>
                  <a:txBody>
                    <a:bodyPr/>
                    <a:lstStyle/>
                    <a:p>
                      <a:r>
                        <a:rPr lang="en-US" sz="1200" dirty="0" err="1" smtClean="0"/>
                        <a:t>Ananas</a:t>
                      </a:r>
                      <a:endParaRPr lang="en-US" sz="1200" dirty="0"/>
                    </a:p>
                  </a:txBody>
                  <a:tcPr/>
                </a:tc>
                <a:tc>
                  <a:txBody>
                    <a:bodyPr/>
                    <a:lstStyle/>
                    <a:p>
                      <a:r>
                        <a:rPr lang="en-US" sz="1200" dirty="0" smtClean="0"/>
                        <a:t>200 kg/</a:t>
                      </a:r>
                      <a:r>
                        <a:rPr lang="en-US" sz="1200" baseline="0" dirty="0" smtClean="0"/>
                        <a:t>4000 m</a:t>
                      </a:r>
                      <a:r>
                        <a:rPr lang="en-US" sz="1200" baseline="30000" dirty="0" smtClean="0"/>
                        <a:t>2</a:t>
                      </a:r>
                      <a:r>
                        <a:rPr lang="en-US" sz="1200" baseline="0" dirty="0" smtClean="0"/>
                        <a:t>, 2 </a:t>
                      </a:r>
                      <a:r>
                        <a:rPr lang="en-US" sz="1200" baseline="0" dirty="0" err="1" smtClean="0"/>
                        <a:t>maanden</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a:t>
                      </a:r>
                      <a:endParaRPr lang="en-US" sz="1200" dirty="0"/>
                    </a:p>
                  </a:txBody>
                  <a:tcPr/>
                </a:tc>
                <a:extLst>
                  <a:ext uri="{0D108BD9-81ED-4DB2-BD59-A6C34878D82A}">
                    <a16:rowId xmlns:a16="http://schemas.microsoft.com/office/drawing/2014/main" val="1543776066"/>
                  </a:ext>
                </a:extLst>
              </a:tr>
              <a:tr h="370840">
                <a:tc>
                  <a:txBody>
                    <a:bodyPr/>
                    <a:lstStyle/>
                    <a:p>
                      <a:r>
                        <a:rPr lang="en-US" sz="1200" dirty="0" err="1" smtClean="0"/>
                        <a:t>Zoete</a:t>
                      </a:r>
                      <a:r>
                        <a:rPr lang="en-US" sz="1200" dirty="0" smtClean="0"/>
                        <a:t> </a:t>
                      </a:r>
                      <a:r>
                        <a:rPr lang="en-US" sz="1200" dirty="0" err="1" smtClean="0"/>
                        <a:t>patat</a:t>
                      </a:r>
                      <a:r>
                        <a:rPr lang="en-US" sz="1200" dirty="0" smtClean="0"/>
                        <a:t> </a:t>
                      </a:r>
                      <a:endParaRPr lang="en-US" sz="1200" dirty="0"/>
                    </a:p>
                  </a:txBody>
                  <a:tcPr/>
                </a:tc>
                <a:tc>
                  <a:txBody>
                    <a:bodyPr/>
                    <a:lstStyle/>
                    <a:p>
                      <a:r>
                        <a:rPr lang="en-US" sz="1200" baseline="0" dirty="0" smtClean="0"/>
                        <a:t>1 </a:t>
                      </a:r>
                      <a:r>
                        <a:rPr lang="en-US" sz="1200" baseline="0" dirty="0" err="1" smtClean="0"/>
                        <a:t>maand</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150 kg/4000 m</a:t>
                      </a:r>
                      <a:r>
                        <a:rPr lang="en-US" sz="1200" baseline="30000" dirty="0" smtClean="0"/>
                        <a:t>2</a:t>
                      </a:r>
                      <a:endParaRPr lang="en-US" sz="1200" dirty="0"/>
                    </a:p>
                  </a:txBody>
                  <a:tcPr/>
                </a:tc>
                <a:extLst>
                  <a:ext uri="{0D108BD9-81ED-4DB2-BD59-A6C34878D82A}">
                    <a16:rowId xmlns:a16="http://schemas.microsoft.com/office/drawing/2014/main" val="51785790"/>
                  </a:ext>
                </a:extLst>
              </a:tr>
              <a:tr h="370840">
                <a:tc>
                  <a:txBody>
                    <a:bodyPr/>
                    <a:lstStyle/>
                    <a:p>
                      <a:r>
                        <a:rPr lang="en-US" sz="1200" dirty="0" err="1" smtClean="0"/>
                        <a:t>Watermeloen</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150 kg/ha </a:t>
                      </a:r>
                      <a:r>
                        <a:rPr lang="en-US" sz="1200" baseline="0" dirty="0" err="1" smtClean="0"/>
                        <a:t>tijdens</a:t>
                      </a:r>
                      <a:r>
                        <a:rPr lang="en-US" sz="1200" baseline="0" dirty="0" smtClean="0"/>
                        <a:t> de </a:t>
                      </a:r>
                      <a:r>
                        <a:rPr lang="en-US" sz="1200" baseline="0" dirty="0" err="1" smtClean="0"/>
                        <a:t>vegetatieve</a:t>
                      </a:r>
                      <a:r>
                        <a:rPr lang="en-US" sz="1200" baseline="0" dirty="0" smtClean="0"/>
                        <a:t> </a:t>
                      </a:r>
                      <a:r>
                        <a:rPr lang="en-US" sz="1200" baseline="0" dirty="0" err="1" smtClean="0"/>
                        <a:t>groei</a:t>
                      </a:r>
                      <a:r>
                        <a:rPr lang="en-US" sz="1200" baseline="0" dirty="0" smtClean="0"/>
                        <a:t> </a:t>
                      </a:r>
                      <a:endParaRPr lang="en-US" sz="1200" dirty="0" smtClean="0"/>
                    </a:p>
                    <a:p>
                      <a:endParaRPr lang="en-US" sz="1200" dirty="0"/>
                    </a:p>
                  </a:txBody>
                  <a:tcPr/>
                </a:tc>
                <a:extLst>
                  <a:ext uri="{0D108BD9-81ED-4DB2-BD59-A6C34878D82A}">
                    <a16:rowId xmlns:a16="http://schemas.microsoft.com/office/drawing/2014/main" val="1391965204"/>
                  </a:ext>
                </a:extLst>
              </a:tr>
            </a:tbl>
          </a:graphicData>
        </a:graphic>
      </p:graphicFrame>
      <p:pic>
        <p:nvPicPr>
          <p:cNvPr id="7" name="Picture 6"/>
          <p:cNvPicPr>
            <a:picLocks noChangeAspect="1"/>
          </p:cNvPicPr>
          <p:nvPr/>
        </p:nvPicPr>
        <p:blipFill>
          <a:blip r:embed="rId7"/>
          <a:stretch>
            <a:fillRect/>
          </a:stretch>
        </p:blipFill>
        <p:spPr>
          <a:xfrm>
            <a:off x="2867164" y="3850309"/>
            <a:ext cx="1880407" cy="1278953"/>
          </a:xfrm>
          <a:prstGeom prst="rect">
            <a:avLst/>
          </a:prstGeom>
        </p:spPr>
      </p:pic>
      <p:pic>
        <p:nvPicPr>
          <p:cNvPr id="11" name="Picture 10"/>
          <p:cNvPicPr>
            <a:picLocks noChangeAspect="1"/>
          </p:cNvPicPr>
          <p:nvPr/>
        </p:nvPicPr>
        <p:blipFill>
          <a:blip r:embed="rId8"/>
          <a:stretch>
            <a:fillRect/>
          </a:stretch>
        </p:blipFill>
        <p:spPr>
          <a:xfrm>
            <a:off x="3072146" y="2511372"/>
            <a:ext cx="1402202" cy="1402202"/>
          </a:xfrm>
          <a:prstGeom prst="rect">
            <a:avLst/>
          </a:prstGeom>
        </p:spPr>
      </p:pic>
    </p:spTree>
    <p:extLst>
      <p:ext uri="{BB962C8B-B14F-4D97-AF65-F5344CB8AC3E}">
        <p14:creationId xmlns:p14="http://schemas.microsoft.com/office/powerpoint/2010/main" val="254869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AutoShape 8" descr="http://www.financiarul.ro/wp-content/uploads/irigatii.jpg"/>
          <p:cNvSpPr>
            <a:spLocks noChangeAspect="1" noChangeArrowheads="1"/>
          </p:cNvSpPr>
          <p:nvPr/>
        </p:nvSpPr>
        <p:spPr bwMode="auto">
          <a:xfrm>
            <a:off x="1679575" y="-1409700"/>
            <a:ext cx="4381500" cy="2943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financiarul.ro/wp-content/uploads/irigatii.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2963540" y="239464"/>
            <a:ext cx="8517260" cy="1015663"/>
          </a:xfrm>
          <a:prstGeom prst="rect">
            <a:avLst/>
          </a:prstGeom>
          <a:noFill/>
        </p:spPr>
        <p:txBody>
          <a:bodyPr wrap="square" rtlCol="0">
            <a:spAutoFit/>
          </a:bodyPr>
          <a:lstStyle/>
          <a:p>
            <a:pPr algn="ctr"/>
            <a:r>
              <a:rPr lang="nl-NL" sz="2000" b="1" dirty="0">
                <a:solidFill>
                  <a:srgbClr val="F56005"/>
                </a:solidFill>
              </a:rPr>
              <a:t>Complete korrel kunstmest </a:t>
            </a:r>
          </a:p>
          <a:p>
            <a:pPr algn="ctr"/>
            <a:r>
              <a:rPr lang="nl-NL" sz="2000" b="1" dirty="0">
                <a:solidFill>
                  <a:srgbClr val="F56005"/>
                </a:solidFill>
              </a:rPr>
              <a:t>voor </a:t>
            </a:r>
            <a:r>
              <a:rPr lang="nl-NL" sz="2000" b="1" dirty="0" err="1">
                <a:solidFill>
                  <a:srgbClr val="F56005"/>
                </a:solidFill>
              </a:rPr>
              <a:t>Citrus</a:t>
            </a:r>
            <a:r>
              <a:rPr lang="nl-NL" sz="2000" b="1" dirty="0">
                <a:solidFill>
                  <a:srgbClr val="F56005"/>
                </a:solidFill>
              </a:rPr>
              <a:t>, </a:t>
            </a:r>
            <a:r>
              <a:rPr lang="nl-NL" sz="2000" b="1" dirty="0">
                <a:solidFill>
                  <a:srgbClr val="F56005"/>
                </a:solidFill>
              </a:rPr>
              <a:t>Banaan,</a:t>
            </a:r>
          </a:p>
          <a:p>
            <a:pPr algn="ctr"/>
            <a:r>
              <a:rPr lang="nl-NL" sz="2000" b="1" dirty="0" smtClean="0">
                <a:solidFill>
                  <a:srgbClr val="F56005"/>
                </a:solidFill>
              </a:rPr>
              <a:t>Vruchtbomen</a:t>
            </a:r>
            <a:r>
              <a:rPr lang="nl-NL" sz="2000" b="1" dirty="0">
                <a:solidFill>
                  <a:srgbClr val="F56005"/>
                </a:solidFill>
              </a:rPr>
              <a:t>, Groenten, Rijst e.a.</a:t>
            </a:r>
            <a:endParaRPr lang="nl-NL" sz="2000" b="1" dirty="0">
              <a:solidFill>
                <a:srgbClr val="F56005"/>
              </a:solidFill>
            </a:endParaRPr>
          </a:p>
        </p:txBody>
      </p:sp>
      <p:grpSp>
        <p:nvGrpSpPr>
          <p:cNvPr id="36" name="Group 35"/>
          <p:cNvGrpSpPr/>
          <p:nvPr/>
        </p:nvGrpSpPr>
        <p:grpSpPr>
          <a:xfrm>
            <a:off x="525946" y="962863"/>
            <a:ext cx="2437594" cy="3864417"/>
            <a:chOff x="-2590800" y="997078"/>
            <a:chExt cx="2437594" cy="3864417"/>
          </a:xfrm>
        </p:grpSpPr>
        <p:pic>
          <p:nvPicPr>
            <p:cNvPr id="38" name="Picture 8" descr="http://www.pronaca.com/site/images/agricola/thumbs/hydran.png"/>
            <p:cNvPicPr>
              <a:picLocks noChangeAspect="1" noChangeArrowheads="1"/>
            </p:cNvPicPr>
            <p:nvPr/>
          </p:nvPicPr>
          <p:blipFill>
            <a:blip r:embed="rId2" cstate="print"/>
            <a:srcRect/>
            <a:stretch>
              <a:fillRect/>
            </a:stretch>
          </p:blipFill>
          <p:spPr bwMode="auto">
            <a:xfrm>
              <a:off x="-2590800" y="1789111"/>
              <a:ext cx="2437594" cy="3072384"/>
            </a:xfrm>
            <a:prstGeom prst="rect">
              <a:avLst/>
            </a:prstGeom>
            <a:noFill/>
          </p:spPr>
        </p:pic>
        <p:pic>
          <p:nvPicPr>
            <p:cNvPr id="39" name="Picture 3"/>
            <p:cNvPicPr>
              <a:picLocks noChangeAspect="1" noChangeArrowheads="1"/>
            </p:cNvPicPr>
            <p:nvPr/>
          </p:nvPicPr>
          <p:blipFill>
            <a:blip r:embed="rId3" cstate="print"/>
            <a:srcRect/>
            <a:stretch>
              <a:fillRect/>
            </a:stretch>
          </p:blipFill>
          <p:spPr bwMode="auto">
            <a:xfrm>
              <a:off x="-2256637" y="997078"/>
              <a:ext cx="1907078" cy="731520"/>
            </a:xfrm>
            <a:prstGeom prst="rect">
              <a:avLst/>
            </a:prstGeom>
            <a:noFill/>
            <a:ln w="9525">
              <a:noFill/>
              <a:miter lim="800000"/>
              <a:headEnd/>
              <a:tailEnd/>
            </a:ln>
          </p:spPr>
        </p:pic>
      </p:grpSp>
      <p:pic>
        <p:nvPicPr>
          <p:cNvPr id="40" name="Picture 39" descr="Yara logo 620x620.jpg"/>
          <p:cNvPicPr>
            <a:picLocks noChangeAspect="1"/>
          </p:cNvPicPr>
          <p:nvPr/>
        </p:nvPicPr>
        <p:blipFill>
          <a:blip r:embed="rId4" cstate="print"/>
          <a:stretch>
            <a:fillRect/>
          </a:stretch>
        </p:blipFill>
        <p:spPr>
          <a:xfrm>
            <a:off x="1417604" y="131531"/>
            <a:ext cx="792088" cy="792088"/>
          </a:xfrm>
          <a:prstGeom prst="rect">
            <a:avLst/>
          </a:prstGeom>
        </p:spPr>
      </p:pic>
      <p:sp>
        <p:nvSpPr>
          <p:cNvPr id="59" name="TextBox 58"/>
          <p:cNvSpPr txBox="1"/>
          <p:nvPr/>
        </p:nvSpPr>
        <p:spPr>
          <a:xfrm>
            <a:off x="6061075" y="3196809"/>
            <a:ext cx="4645026" cy="954107"/>
          </a:xfrm>
          <a:prstGeom prst="rect">
            <a:avLst/>
          </a:prstGeom>
          <a:noFill/>
        </p:spPr>
        <p:txBody>
          <a:bodyPr wrap="square" rtlCol="0">
            <a:spAutoFit/>
          </a:bodyPr>
          <a:lstStyle/>
          <a:p>
            <a:r>
              <a:rPr lang="en-US" sz="2800" b="1" dirty="0" err="1">
                <a:solidFill>
                  <a:srgbClr val="F56005"/>
                </a:solidFill>
                <a:latin typeface="Helvetica" panose="020B0604020202020204" pitchFamily="34" charset="0"/>
                <a:cs typeface="Helvetica" panose="020B0604020202020204" pitchFamily="34" charset="0"/>
              </a:rPr>
              <a:t>Kracht</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voor</a:t>
            </a:r>
            <a:r>
              <a:rPr lang="en-US" sz="2800" b="1" dirty="0">
                <a:solidFill>
                  <a:srgbClr val="F56005"/>
                </a:solidFill>
                <a:latin typeface="Helvetica" panose="020B0604020202020204" pitchFamily="34" charset="0"/>
                <a:cs typeface="Helvetica" panose="020B0604020202020204" pitchFamily="34" charset="0"/>
              </a:rPr>
              <a:t> de Boer, </a:t>
            </a:r>
            <a:r>
              <a:rPr lang="en-US" sz="2800" b="1" dirty="0" err="1">
                <a:solidFill>
                  <a:srgbClr val="F56005"/>
                </a:solidFill>
                <a:latin typeface="Helvetica" panose="020B0604020202020204" pitchFamily="34" charset="0"/>
                <a:cs typeface="Helvetica" panose="020B0604020202020204" pitchFamily="34" charset="0"/>
              </a:rPr>
              <a:t>Succes</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verzekerd</a:t>
            </a:r>
            <a:r>
              <a:rPr lang="en-US" sz="2800" b="1" dirty="0">
                <a:solidFill>
                  <a:srgbClr val="F56005"/>
                </a:solidFill>
                <a:latin typeface="Helvetica" panose="020B0604020202020204" pitchFamily="34" charset="0"/>
                <a:cs typeface="Helvetica" panose="020B0604020202020204" pitchFamily="34" charset="0"/>
              </a:rPr>
              <a:t> !</a:t>
            </a:r>
          </a:p>
        </p:txBody>
      </p:sp>
      <p:pic>
        <p:nvPicPr>
          <p:cNvPr id="2" name="Picture 1"/>
          <p:cNvPicPr>
            <a:picLocks noChangeAspect="1"/>
          </p:cNvPicPr>
          <p:nvPr/>
        </p:nvPicPr>
        <p:blipFill rotWithShape="1">
          <a:blip r:embed="rId5"/>
          <a:srcRect l="6458" t="8056" r="10834" b="12222"/>
          <a:stretch/>
        </p:blipFill>
        <p:spPr>
          <a:xfrm>
            <a:off x="2767187" y="3037571"/>
            <a:ext cx="1374195" cy="993435"/>
          </a:xfrm>
          <a:prstGeom prst="rect">
            <a:avLst/>
          </a:prstGeom>
        </p:spPr>
      </p:pic>
      <p:pic>
        <p:nvPicPr>
          <p:cNvPr id="3" name="Picture 2"/>
          <p:cNvPicPr>
            <a:picLocks noChangeAspect="1"/>
          </p:cNvPicPr>
          <p:nvPr/>
        </p:nvPicPr>
        <p:blipFill rotWithShape="1">
          <a:blip r:embed="rId6"/>
          <a:srcRect t="21733" b="19867"/>
          <a:stretch/>
        </p:blipFill>
        <p:spPr>
          <a:xfrm>
            <a:off x="4258131" y="3047881"/>
            <a:ext cx="1609269" cy="939813"/>
          </a:xfrm>
          <a:prstGeom prst="rect">
            <a:avLst/>
          </a:prstGeom>
        </p:spPr>
      </p:pic>
      <p:pic>
        <p:nvPicPr>
          <p:cNvPr id="4" name="Picture 3"/>
          <p:cNvPicPr>
            <a:picLocks noChangeAspect="1"/>
          </p:cNvPicPr>
          <p:nvPr/>
        </p:nvPicPr>
        <p:blipFill rotWithShape="1">
          <a:blip r:embed="rId7"/>
          <a:srcRect t="19635" b="21754"/>
          <a:stretch/>
        </p:blipFill>
        <p:spPr>
          <a:xfrm>
            <a:off x="4141382" y="4248621"/>
            <a:ext cx="1255093" cy="1103436"/>
          </a:xfrm>
          <a:prstGeom prst="rect">
            <a:avLst/>
          </a:prstGeom>
        </p:spPr>
      </p:pic>
      <p:pic>
        <p:nvPicPr>
          <p:cNvPr id="5" name="Picture 4"/>
          <p:cNvPicPr>
            <a:picLocks noChangeAspect="1"/>
          </p:cNvPicPr>
          <p:nvPr/>
        </p:nvPicPr>
        <p:blipFill>
          <a:blip r:embed="rId8"/>
          <a:stretch>
            <a:fillRect/>
          </a:stretch>
        </p:blipFill>
        <p:spPr>
          <a:xfrm>
            <a:off x="2767187" y="1128053"/>
            <a:ext cx="9183513" cy="1971052"/>
          </a:xfrm>
          <a:prstGeom prst="rect">
            <a:avLst/>
          </a:prstGeom>
        </p:spPr>
      </p:pic>
      <p:pic>
        <p:nvPicPr>
          <p:cNvPr id="6" name="Picture 5"/>
          <p:cNvPicPr>
            <a:picLocks noChangeAspect="1"/>
          </p:cNvPicPr>
          <p:nvPr/>
        </p:nvPicPr>
        <p:blipFill rotWithShape="1">
          <a:blip r:embed="rId9"/>
          <a:srcRect l="11873" t="3819" r="7952" b="6660"/>
          <a:stretch/>
        </p:blipFill>
        <p:spPr>
          <a:xfrm>
            <a:off x="2958881" y="4248621"/>
            <a:ext cx="1025823" cy="1053699"/>
          </a:xfrm>
          <a:prstGeom prst="rect">
            <a:avLst/>
          </a:prstGeom>
        </p:spPr>
      </p:pic>
      <p:sp>
        <p:nvSpPr>
          <p:cNvPr id="28" name="TextBox 27"/>
          <p:cNvSpPr txBox="1"/>
          <p:nvPr/>
        </p:nvSpPr>
        <p:spPr>
          <a:xfrm>
            <a:off x="279802" y="5304517"/>
            <a:ext cx="4139798"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Het lost direct op </a:t>
            </a:r>
            <a:r>
              <a:rPr lang="en-US" sz="1400" b="1" dirty="0" err="1"/>
              <a:t>na</a:t>
            </a:r>
            <a:r>
              <a:rPr lang="en-US" sz="1400" b="1" dirty="0"/>
              <a:t> contact met </a:t>
            </a:r>
            <a:r>
              <a:rPr lang="en-US" sz="1400" b="1" dirty="0" err="1"/>
              <a:t>dauw</a:t>
            </a:r>
            <a:r>
              <a:rPr lang="en-US" sz="1400" b="1" dirty="0"/>
              <a:t> of </a:t>
            </a:r>
            <a:r>
              <a:rPr lang="en-US" sz="1400" b="1" dirty="0" err="1"/>
              <a:t>vochtige</a:t>
            </a:r>
            <a:r>
              <a:rPr lang="en-US" sz="1400" b="1" dirty="0"/>
              <a:t> </a:t>
            </a:r>
            <a:r>
              <a:rPr lang="en-US" sz="1400" b="1" dirty="0" err="1"/>
              <a:t>bodem</a:t>
            </a:r>
            <a:r>
              <a:rPr lang="en-US" sz="1400" b="1" dirty="0"/>
              <a:t>.</a:t>
            </a:r>
          </a:p>
          <a:p>
            <a:pPr marL="285750" indent="-285750">
              <a:buFont typeface="Arial" panose="020B0604020202020204" pitchFamily="34" charset="0"/>
              <a:buChar char="•"/>
            </a:pPr>
            <a:r>
              <a:rPr lang="en-US" sz="1400" b="1" dirty="0" err="1"/>
              <a:t>Laag</a:t>
            </a:r>
            <a:r>
              <a:rPr lang="en-US" sz="1400" b="1" dirty="0"/>
              <a:t> </a:t>
            </a:r>
            <a:r>
              <a:rPr lang="en-US" sz="1400" b="1" dirty="0" err="1"/>
              <a:t>risico</a:t>
            </a:r>
            <a:r>
              <a:rPr lang="en-US" sz="1400" b="1" dirty="0"/>
              <a:t> </a:t>
            </a:r>
            <a:r>
              <a:rPr lang="en-US" sz="1400" b="1" dirty="0" err="1"/>
              <a:t>bladverbranding</a:t>
            </a:r>
            <a:r>
              <a:rPr lang="en-US" sz="1400" b="1" dirty="0"/>
              <a:t>. </a:t>
            </a:r>
          </a:p>
          <a:p>
            <a:pPr marL="285750" indent="-285750">
              <a:buFont typeface="Arial" panose="020B0604020202020204" pitchFamily="34" charset="0"/>
              <a:buChar char="•"/>
            </a:pPr>
            <a:r>
              <a:rPr lang="en-US" sz="1400" b="1" i="1" dirty="0" err="1"/>
              <a:t>Zie</a:t>
            </a:r>
            <a:r>
              <a:rPr lang="en-US" sz="1400" b="1" i="1" dirty="0"/>
              <a:t> </a:t>
            </a:r>
            <a:r>
              <a:rPr lang="en-US" sz="1400" b="1" i="1" dirty="0" err="1"/>
              <a:t>teeltadviesbladen</a:t>
            </a:r>
            <a:r>
              <a:rPr lang="en-US" sz="1400" b="1" i="1" dirty="0"/>
              <a:t> HJAGRO </a:t>
            </a:r>
            <a:r>
              <a:rPr lang="en-US" sz="1400" b="1" i="1" dirty="0" err="1"/>
              <a:t>voor</a:t>
            </a:r>
            <a:r>
              <a:rPr lang="en-US" sz="1400" b="1" i="1" dirty="0"/>
              <a:t> </a:t>
            </a:r>
            <a:r>
              <a:rPr lang="en-US" sz="1400" b="1" i="1" dirty="0" err="1"/>
              <a:t>hoeveelheden</a:t>
            </a:r>
            <a:r>
              <a:rPr lang="en-US" sz="1400" b="1" i="1" dirty="0"/>
              <a:t> per </a:t>
            </a:r>
            <a:r>
              <a:rPr lang="en-US" sz="1400" b="1" i="1" dirty="0" err="1"/>
              <a:t>gewas</a:t>
            </a:r>
            <a:r>
              <a:rPr lang="en-US" sz="1400" b="1" i="1" dirty="0"/>
              <a:t>. </a:t>
            </a:r>
          </a:p>
          <a:p>
            <a:pPr marL="285750" indent="-285750">
              <a:buFont typeface="Arial" panose="020B0604020202020204" pitchFamily="34" charset="0"/>
              <a:buChar char="•"/>
            </a:pPr>
            <a:r>
              <a:rPr lang="en-US" sz="1400" b="1" dirty="0"/>
              <a:t>In </a:t>
            </a:r>
            <a:r>
              <a:rPr lang="en-US" sz="1400" b="1" dirty="0"/>
              <a:t>5, 10 en 50 kg </a:t>
            </a:r>
            <a:r>
              <a:rPr lang="en-US" sz="1400" b="1" dirty="0" err="1"/>
              <a:t>verpakking</a:t>
            </a:r>
            <a:r>
              <a:rPr lang="en-US" sz="1400" b="1" dirty="0"/>
              <a:t> </a:t>
            </a:r>
            <a:r>
              <a:rPr lang="en-US" sz="1400" b="1" dirty="0" err="1"/>
              <a:t>beschikbaar</a:t>
            </a:r>
            <a:r>
              <a:rPr lang="en-US" sz="1400" b="1" dirty="0" smtClean="0"/>
              <a:t>.</a:t>
            </a:r>
          </a:p>
        </p:txBody>
      </p:sp>
      <p:graphicFrame>
        <p:nvGraphicFramePr>
          <p:cNvPr id="29" name="Content Placeholder 3"/>
          <p:cNvGraphicFramePr>
            <a:graphicFrameLocks/>
          </p:cNvGraphicFramePr>
          <p:nvPr>
            <p:extLst>
              <p:ext uri="{D42A27DB-BD31-4B8C-83A1-F6EECF244321}">
                <p14:modId xmlns:p14="http://schemas.microsoft.com/office/powerpoint/2010/main" val="1582182587"/>
              </p:ext>
            </p:extLst>
          </p:nvPr>
        </p:nvGraphicFramePr>
        <p:xfrm>
          <a:off x="5849030" y="4252237"/>
          <a:ext cx="6101670" cy="2199640"/>
        </p:xfrm>
        <a:graphic>
          <a:graphicData uri="http://schemas.openxmlformats.org/drawingml/2006/table">
            <a:tbl>
              <a:tblPr firstRow="1" bandRow="1">
                <a:tableStyleId>{5C22544A-7EE6-4342-B048-85BDC9FD1C3A}</a:tableStyleId>
              </a:tblPr>
              <a:tblGrid>
                <a:gridCol w="1452368">
                  <a:extLst>
                    <a:ext uri="{9D8B030D-6E8A-4147-A177-3AD203B41FA5}">
                      <a16:colId xmlns:a16="http://schemas.microsoft.com/office/drawing/2014/main" val="354455921"/>
                    </a:ext>
                  </a:extLst>
                </a:gridCol>
                <a:gridCol w="4649302">
                  <a:extLst>
                    <a:ext uri="{9D8B030D-6E8A-4147-A177-3AD203B41FA5}">
                      <a16:colId xmlns:a16="http://schemas.microsoft.com/office/drawing/2014/main" val="519338536"/>
                    </a:ext>
                  </a:extLst>
                </a:gridCol>
              </a:tblGrid>
              <a:tr h="370840">
                <a:tc>
                  <a:txBody>
                    <a:bodyPr/>
                    <a:lstStyle/>
                    <a:p>
                      <a:r>
                        <a:rPr lang="en-US" sz="1200" dirty="0" err="1" smtClean="0"/>
                        <a:t>Gewas</a:t>
                      </a:r>
                      <a:r>
                        <a:rPr lang="en-US" sz="1200" dirty="0" smtClean="0"/>
                        <a:t> </a:t>
                      </a:r>
                      <a:endParaRPr lang="en-US" sz="1200" dirty="0"/>
                    </a:p>
                  </a:txBody>
                  <a:tcPr/>
                </a:tc>
                <a:tc>
                  <a:txBody>
                    <a:bodyPr/>
                    <a:lstStyle/>
                    <a:p>
                      <a:r>
                        <a:rPr lang="en-US" sz="1200" dirty="0" err="1" smtClean="0"/>
                        <a:t>Gebruik</a:t>
                      </a:r>
                      <a:r>
                        <a:rPr lang="en-US" sz="1200" dirty="0" smtClean="0"/>
                        <a:t> 19-4-19</a:t>
                      </a:r>
                      <a:endParaRPr lang="en-US" sz="1200" dirty="0"/>
                    </a:p>
                  </a:txBody>
                  <a:tcPr/>
                </a:tc>
                <a:extLst>
                  <a:ext uri="{0D108BD9-81ED-4DB2-BD59-A6C34878D82A}">
                    <a16:rowId xmlns:a16="http://schemas.microsoft.com/office/drawing/2014/main" val="2040421170"/>
                  </a:ext>
                </a:extLst>
              </a:tr>
              <a:tr h="370840">
                <a:tc>
                  <a:txBody>
                    <a:bodyPr/>
                    <a:lstStyle/>
                    <a:p>
                      <a:r>
                        <a:rPr lang="en-US" sz="1200" dirty="0" err="1" smtClean="0"/>
                        <a:t>Banaan</a:t>
                      </a:r>
                      <a:r>
                        <a:rPr lang="en-US" sz="1200" dirty="0" smtClean="0"/>
                        <a:t> </a:t>
                      </a:r>
                      <a:endParaRPr lang="en-US" sz="1200" dirty="0"/>
                    </a:p>
                  </a:txBody>
                  <a:tcPr/>
                </a:tc>
                <a:tc>
                  <a:txBody>
                    <a:bodyPr/>
                    <a:lstStyle/>
                    <a:p>
                      <a:r>
                        <a:rPr lang="nl-NL" sz="1200" b="0" i="0" kern="1200" dirty="0" smtClean="0">
                          <a:solidFill>
                            <a:schemeClr val="dk1"/>
                          </a:solidFill>
                          <a:effectLst/>
                          <a:latin typeface="+mn-lt"/>
                          <a:ea typeface="+mn-ea"/>
                          <a:cs typeface="+mn-cs"/>
                        </a:rPr>
                        <a:t>800 tot 1000 kg / ha / jaar. Verdeel het product over 4 tot 6 toepassingen per jaar, in doseringen van 150 tot 200 kg / ha / cyclus</a:t>
                      </a:r>
                      <a:endParaRPr lang="en-US" sz="1200" dirty="0"/>
                    </a:p>
                  </a:txBody>
                  <a:tcPr/>
                </a:tc>
                <a:extLst>
                  <a:ext uri="{0D108BD9-81ED-4DB2-BD59-A6C34878D82A}">
                    <a16:rowId xmlns:a16="http://schemas.microsoft.com/office/drawing/2014/main" val="2093917089"/>
                  </a:ext>
                </a:extLst>
              </a:tr>
              <a:tr h="370840">
                <a:tc>
                  <a:txBody>
                    <a:bodyPr/>
                    <a:lstStyle/>
                    <a:p>
                      <a:r>
                        <a:rPr lang="en-US" sz="1200" dirty="0" err="1" smtClean="0"/>
                        <a:t>Mais</a:t>
                      </a:r>
                      <a:r>
                        <a:rPr lang="en-US" sz="1200" dirty="0" smtClean="0"/>
                        <a:t> </a:t>
                      </a:r>
                      <a:endParaRPr lang="en-US" sz="1200" dirty="0"/>
                    </a:p>
                  </a:txBody>
                  <a:tcPr/>
                </a:tc>
                <a:tc>
                  <a:txBody>
                    <a:bodyPr/>
                    <a:lstStyle/>
                    <a:p>
                      <a:r>
                        <a:rPr lang="en-US" sz="1200" b="0" i="0" kern="1200" dirty="0" smtClean="0">
                          <a:solidFill>
                            <a:schemeClr val="dk1"/>
                          </a:solidFill>
                          <a:effectLst/>
                          <a:latin typeface="+mn-lt"/>
                          <a:ea typeface="+mn-ea"/>
                          <a:cs typeface="+mn-cs"/>
                        </a:rPr>
                        <a:t>100-150 kg/ha, </a:t>
                      </a:r>
                      <a:r>
                        <a:rPr lang="en-US" sz="1200" b="0" i="0" kern="1200" dirty="0" err="1" smtClean="0">
                          <a:solidFill>
                            <a:schemeClr val="dk1"/>
                          </a:solidFill>
                          <a:effectLst/>
                          <a:latin typeface="+mn-lt"/>
                          <a:ea typeface="+mn-ea"/>
                          <a:cs typeface="+mn-cs"/>
                        </a:rPr>
                        <a:t>wanneer</a:t>
                      </a:r>
                      <a:r>
                        <a:rPr lang="en-US" sz="1200" b="0" i="0" kern="1200" dirty="0" smtClean="0">
                          <a:solidFill>
                            <a:schemeClr val="dk1"/>
                          </a:solidFill>
                          <a:effectLst/>
                          <a:latin typeface="+mn-lt"/>
                          <a:ea typeface="+mn-ea"/>
                          <a:cs typeface="+mn-cs"/>
                        </a:rPr>
                        <a:t> de </a:t>
                      </a:r>
                      <a:r>
                        <a:rPr lang="en-US" sz="1200" b="0" i="0" kern="1200" dirty="0" err="1" smtClean="0">
                          <a:solidFill>
                            <a:schemeClr val="dk1"/>
                          </a:solidFill>
                          <a:effectLst/>
                          <a:latin typeface="+mn-lt"/>
                          <a:ea typeface="+mn-ea"/>
                          <a:cs typeface="+mn-cs"/>
                        </a:rPr>
                        <a:t>planten</a:t>
                      </a:r>
                      <a:r>
                        <a:rPr lang="en-US" sz="1200" b="0" i="0" kern="1200" dirty="0" smtClean="0">
                          <a:solidFill>
                            <a:schemeClr val="dk1"/>
                          </a:solidFill>
                          <a:effectLst/>
                          <a:latin typeface="+mn-lt"/>
                          <a:ea typeface="+mn-ea"/>
                          <a:cs typeface="+mn-cs"/>
                        </a:rPr>
                        <a:t> 6 </a:t>
                      </a:r>
                      <a:r>
                        <a:rPr lang="en-US" sz="1200" b="0" i="0" kern="1200" dirty="0" err="1" smtClean="0">
                          <a:solidFill>
                            <a:schemeClr val="dk1"/>
                          </a:solidFill>
                          <a:effectLst/>
                          <a:latin typeface="+mn-lt"/>
                          <a:ea typeface="+mn-ea"/>
                          <a:cs typeface="+mn-cs"/>
                        </a:rPr>
                        <a:t>bladeren</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hebben</a:t>
                      </a:r>
                      <a:r>
                        <a:rPr lang="en-US" sz="1200" b="0" i="0" kern="1200" baseline="0" dirty="0" smtClean="0">
                          <a:solidFill>
                            <a:schemeClr val="dk1"/>
                          </a:solidFill>
                          <a:effectLst/>
                          <a:latin typeface="+mn-lt"/>
                          <a:ea typeface="+mn-ea"/>
                          <a:cs typeface="+mn-cs"/>
                        </a:rPr>
                        <a:t> &amp; 150-200 kg/ha </a:t>
                      </a:r>
                      <a:r>
                        <a:rPr lang="en-US" sz="1200" b="0" i="0" kern="1200" baseline="0" dirty="0" err="1" smtClean="0">
                          <a:solidFill>
                            <a:schemeClr val="dk1"/>
                          </a:solidFill>
                          <a:effectLst/>
                          <a:latin typeface="+mn-lt"/>
                          <a:ea typeface="+mn-ea"/>
                          <a:cs typeface="+mn-cs"/>
                        </a:rPr>
                        <a:t>wanneer</a:t>
                      </a:r>
                      <a:r>
                        <a:rPr lang="en-US" sz="1200" b="0" i="0" kern="1200" baseline="0" dirty="0" smtClean="0">
                          <a:solidFill>
                            <a:schemeClr val="dk1"/>
                          </a:solidFill>
                          <a:effectLst/>
                          <a:latin typeface="+mn-lt"/>
                          <a:ea typeface="+mn-ea"/>
                          <a:cs typeface="+mn-cs"/>
                        </a:rPr>
                        <a:t> de </a:t>
                      </a:r>
                      <a:r>
                        <a:rPr lang="en-US" sz="1200" b="0" i="0" kern="1200" baseline="0" dirty="0" err="1" smtClean="0">
                          <a:solidFill>
                            <a:schemeClr val="dk1"/>
                          </a:solidFill>
                          <a:effectLst/>
                          <a:latin typeface="+mn-lt"/>
                          <a:ea typeface="+mn-ea"/>
                          <a:cs typeface="+mn-cs"/>
                        </a:rPr>
                        <a:t>planten</a:t>
                      </a:r>
                      <a:r>
                        <a:rPr lang="en-US" sz="1200" b="0" i="0" kern="1200" baseline="0" dirty="0" smtClean="0">
                          <a:solidFill>
                            <a:schemeClr val="dk1"/>
                          </a:solidFill>
                          <a:effectLst/>
                          <a:latin typeface="+mn-lt"/>
                          <a:ea typeface="+mn-ea"/>
                          <a:cs typeface="+mn-cs"/>
                        </a:rPr>
                        <a:t> 12 </a:t>
                      </a:r>
                      <a:r>
                        <a:rPr lang="en-US" sz="1200" b="0" i="0" kern="1200" baseline="0" dirty="0" err="1" smtClean="0">
                          <a:solidFill>
                            <a:schemeClr val="dk1"/>
                          </a:solidFill>
                          <a:effectLst/>
                          <a:latin typeface="+mn-lt"/>
                          <a:ea typeface="+mn-ea"/>
                          <a:cs typeface="+mn-cs"/>
                        </a:rPr>
                        <a:t>bladeren</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hebben</a:t>
                      </a:r>
                      <a:r>
                        <a:rPr lang="en-US" sz="1200" b="0" i="0" kern="1200" baseline="0" dirty="0" smtClean="0">
                          <a:solidFill>
                            <a:schemeClr val="dk1"/>
                          </a:solidFill>
                          <a:effectLst/>
                          <a:latin typeface="+mn-lt"/>
                          <a:ea typeface="+mn-ea"/>
                          <a:cs typeface="+mn-cs"/>
                        </a:rPr>
                        <a:t> </a:t>
                      </a:r>
                      <a:endParaRPr lang="en-US" sz="12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51111207"/>
                  </a:ext>
                </a:extLst>
              </a:tr>
              <a:tr h="370840">
                <a:tc>
                  <a:txBody>
                    <a:bodyPr/>
                    <a:lstStyle/>
                    <a:p>
                      <a:r>
                        <a:rPr lang="en-US" sz="1200" dirty="0" smtClean="0"/>
                        <a:t>Grote </a:t>
                      </a:r>
                      <a:r>
                        <a:rPr lang="en-US" sz="1200" dirty="0" err="1" smtClean="0"/>
                        <a:t>fruitbomen</a:t>
                      </a:r>
                      <a:r>
                        <a:rPr lang="en-US" sz="1200" dirty="0" smtClean="0"/>
                        <a:t> </a:t>
                      </a:r>
                      <a:endParaRPr lang="en-US" sz="1200" dirty="0"/>
                    </a:p>
                  </a:txBody>
                  <a:tcPr/>
                </a:tc>
                <a:tc>
                  <a:txBody>
                    <a:bodyPr/>
                    <a:lstStyle/>
                    <a:p>
                      <a:r>
                        <a:rPr lang="en-US" sz="1200" dirty="0" smtClean="0"/>
                        <a:t>1</a:t>
                      </a:r>
                      <a:r>
                        <a:rPr lang="en-US" sz="1200" baseline="0" dirty="0" smtClean="0"/>
                        <a:t> kg</a:t>
                      </a:r>
                      <a:r>
                        <a:rPr lang="en-US" sz="1200" dirty="0" smtClean="0"/>
                        <a:t>/ </a:t>
                      </a:r>
                      <a:r>
                        <a:rPr lang="en-US" sz="1200" dirty="0" smtClean="0"/>
                        <a:t>plant </a:t>
                      </a:r>
                      <a:r>
                        <a:rPr lang="en-US" sz="1200" dirty="0" err="1" smtClean="0"/>
                        <a:t>vlak</a:t>
                      </a:r>
                      <a:r>
                        <a:rPr lang="en-US" sz="1200" dirty="0" smtClean="0"/>
                        <a:t> </a:t>
                      </a:r>
                      <a:r>
                        <a:rPr lang="en-US" sz="1200" dirty="0" err="1" smtClean="0"/>
                        <a:t>vóór</a:t>
                      </a:r>
                      <a:r>
                        <a:rPr lang="en-US" sz="1200" dirty="0" smtClean="0"/>
                        <a:t> de </a:t>
                      </a:r>
                      <a:r>
                        <a:rPr lang="en-US" sz="1200" dirty="0" err="1" smtClean="0"/>
                        <a:t>bloei</a:t>
                      </a:r>
                      <a:r>
                        <a:rPr lang="en-US" sz="1200" dirty="0" smtClean="0"/>
                        <a:t> &amp; </a:t>
                      </a:r>
                      <a:r>
                        <a:rPr lang="en-US" sz="1200" dirty="0" smtClean="0"/>
                        <a:t>1</a:t>
                      </a:r>
                      <a:r>
                        <a:rPr lang="en-US" sz="1200" baseline="0" dirty="0" smtClean="0"/>
                        <a:t> </a:t>
                      </a:r>
                      <a:r>
                        <a:rPr lang="en-US" sz="1200" dirty="0" smtClean="0"/>
                        <a:t>kg</a:t>
                      </a:r>
                      <a:r>
                        <a:rPr lang="en-US" sz="1200" dirty="0" smtClean="0"/>
                        <a:t>/ plant </a:t>
                      </a:r>
                      <a:r>
                        <a:rPr lang="en-US" sz="1200" dirty="0" err="1" smtClean="0"/>
                        <a:t>vanaf</a:t>
                      </a:r>
                      <a:r>
                        <a:rPr lang="en-US" sz="1200" baseline="0" dirty="0" smtClean="0"/>
                        <a:t> </a:t>
                      </a:r>
                      <a:r>
                        <a:rPr lang="en-US" sz="1200" baseline="0" dirty="0" err="1" smtClean="0"/>
                        <a:t>vruchtzetting</a:t>
                      </a:r>
                      <a:r>
                        <a:rPr lang="en-US" sz="1200" baseline="0" dirty="0" smtClean="0"/>
                        <a:t> t/m de </a:t>
                      </a:r>
                      <a:r>
                        <a:rPr lang="en-US" sz="1200" baseline="0" dirty="0" err="1" smtClean="0"/>
                        <a:t>oogst</a:t>
                      </a:r>
                      <a:r>
                        <a:rPr lang="en-US" sz="1200" baseline="0" dirty="0" smtClean="0"/>
                        <a:t>, 3-4 </a:t>
                      </a:r>
                      <a:r>
                        <a:rPr lang="en-US" sz="1200" baseline="0" dirty="0" err="1" smtClean="0"/>
                        <a:t>toedieningen</a:t>
                      </a:r>
                      <a:r>
                        <a:rPr lang="en-US" sz="1200" baseline="0" dirty="0" smtClean="0"/>
                        <a:t> </a:t>
                      </a:r>
                      <a:endParaRPr lang="en-US" sz="1200" dirty="0"/>
                    </a:p>
                  </a:txBody>
                  <a:tcPr/>
                </a:tc>
                <a:extLst>
                  <a:ext uri="{0D108BD9-81ED-4DB2-BD59-A6C34878D82A}">
                    <a16:rowId xmlns:a16="http://schemas.microsoft.com/office/drawing/2014/main" val="2815743074"/>
                  </a:ext>
                </a:extLst>
              </a:tr>
              <a:tr h="370840">
                <a:tc>
                  <a:txBody>
                    <a:bodyPr/>
                    <a:lstStyle/>
                    <a:p>
                      <a:r>
                        <a:rPr lang="en-US" sz="1200" dirty="0" err="1" smtClean="0"/>
                        <a:t>Kleine</a:t>
                      </a:r>
                      <a:r>
                        <a:rPr lang="en-US" sz="1200" dirty="0" smtClean="0"/>
                        <a:t> </a:t>
                      </a:r>
                      <a:r>
                        <a:rPr lang="en-US" sz="1200" dirty="0" err="1" smtClean="0"/>
                        <a:t>fruitbomen</a:t>
                      </a:r>
                      <a:r>
                        <a:rPr lang="en-US" sz="1200" dirty="0" smtClean="0"/>
                        <a:t> </a:t>
                      </a:r>
                      <a:endParaRPr lang="en-US" sz="1200" dirty="0"/>
                    </a:p>
                  </a:txBody>
                  <a:tcPr/>
                </a:tc>
                <a:tc>
                  <a:txBody>
                    <a:bodyPr/>
                    <a:lstStyle/>
                    <a:p>
                      <a:r>
                        <a:rPr lang="en-US" sz="1200" dirty="0" smtClean="0"/>
                        <a:t>500 g/ </a:t>
                      </a:r>
                      <a:r>
                        <a:rPr lang="en-US" sz="1200" dirty="0" smtClean="0"/>
                        <a:t>plant </a:t>
                      </a:r>
                      <a:r>
                        <a:rPr lang="en-US" sz="1200" dirty="0" err="1" smtClean="0"/>
                        <a:t>vlak</a:t>
                      </a:r>
                      <a:r>
                        <a:rPr lang="en-US" sz="1200" dirty="0" smtClean="0"/>
                        <a:t> </a:t>
                      </a:r>
                      <a:r>
                        <a:rPr lang="en-US" sz="1200" dirty="0" err="1" smtClean="0"/>
                        <a:t>vóór</a:t>
                      </a:r>
                      <a:r>
                        <a:rPr lang="en-US" sz="1200" dirty="0" smtClean="0"/>
                        <a:t> de </a:t>
                      </a:r>
                      <a:r>
                        <a:rPr lang="en-US" sz="1200" dirty="0" err="1" smtClean="0"/>
                        <a:t>bloei</a:t>
                      </a:r>
                      <a:r>
                        <a:rPr lang="en-US" sz="1200" dirty="0" smtClean="0"/>
                        <a:t> &amp; </a:t>
                      </a:r>
                      <a:r>
                        <a:rPr lang="en-US" sz="1200" dirty="0" smtClean="0"/>
                        <a:t>500 g/ </a:t>
                      </a:r>
                      <a:r>
                        <a:rPr lang="en-US" sz="1200" dirty="0" smtClean="0"/>
                        <a:t>plant </a:t>
                      </a:r>
                      <a:r>
                        <a:rPr lang="en-US" sz="1200" dirty="0" err="1" smtClean="0"/>
                        <a:t>vanaf</a:t>
                      </a:r>
                      <a:r>
                        <a:rPr lang="en-US" sz="1200" baseline="0" dirty="0" smtClean="0"/>
                        <a:t> </a:t>
                      </a:r>
                      <a:r>
                        <a:rPr lang="en-US" sz="1200" baseline="0" dirty="0" err="1" smtClean="0"/>
                        <a:t>vruchtzetting</a:t>
                      </a:r>
                      <a:r>
                        <a:rPr lang="en-US" sz="1200" baseline="0" dirty="0" smtClean="0"/>
                        <a:t> t/m de </a:t>
                      </a:r>
                      <a:r>
                        <a:rPr lang="en-US" sz="1200" baseline="0" dirty="0" err="1" smtClean="0"/>
                        <a:t>oogst</a:t>
                      </a:r>
                      <a:r>
                        <a:rPr lang="en-US" sz="1200" baseline="0" dirty="0" smtClean="0"/>
                        <a:t>, 3-4 </a:t>
                      </a:r>
                      <a:r>
                        <a:rPr lang="en-US" sz="1200" baseline="0" dirty="0" err="1" smtClean="0"/>
                        <a:t>toedieningen</a:t>
                      </a:r>
                      <a:r>
                        <a:rPr lang="en-US" sz="1200" baseline="0" dirty="0" smtClean="0"/>
                        <a:t> </a:t>
                      </a:r>
                      <a:endParaRPr lang="en-US" sz="1200" dirty="0"/>
                    </a:p>
                  </a:txBody>
                  <a:tcPr/>
                </a:tc>
                <a:extLst>
                  <a:ext uri="{0D108BD9-81ED-4DB2-BD59-A6C34878D82A}">
                    <a16:rowId xmlns:a16="http://schemas.microsoft.com/office/drawing/2014/main" val="729531617"/>
                  </a:ext>
                </a:extLst>
              </a:tr>
            </a:tbl>
          </a:graphicData>
        </a:graphic>
      </p:graphicFrame>
    </p:spTree>
    <p:extLst>
      <p:ext uri="{BB962C8B-B14F-4D97-AF65-F5344CB8AC3E}">
        <p14:creationId xmlns:p14="http://schemas.microsoft.com/office/powerpoint/2010/main" val="346362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Yara logo 620x620.jpg"/>
          <p:cNvPicPr>
            <a:picLocks noChangeAspect="1"/>
          </p:cNvPicPr>
          <p:nvPr/>
        </p:nvPicPr>
        <p:blipFill>
          <a:blip r:embed="rId2" cstate="print"/>
          <a:stretch>
            <a:fillRect/>
          </a:stretch>
        </p:blipFill>
        <p:spPr>
          <a:xfrm>
            <a:off x="1235912" y="100012"/>
            <a:ext cx="792088" cy="792088"/>
          </a:xfrm>
          <a:prstGeom prst="rect">
            <a:avLst/>
          </a:prstGeom>
        </p:spPr>
      </p:pic>
      <p:sp>
        <p:nvSpPr>
          <p:cNvPr id="2056" name="AutoShape 8" descr="http://www.financiarul.ro/wp-content/uploads/irigatii.jpg"/>
          <p:cNvSpPr>
            <a:spLocks noChangeAspect="1" noChangeArrowheads="1"/>
          </p:cNvSpPr>
          <p:nvPr/>
        </p:nvSpPr>
        <p:spPr bwMode="auto">
          <a:xfrm>
            <a:off x="1679575" y="-1409700"/>
            <a:ext cx="4381500" cy="2943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financiarul.ro/wp-content/uploads/irigatii.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data:image/jpeg;base64,/9j/4AAQSkZJRgABAQAAAQABAAD/2wCEAAkGBxQTEhQUEhQUFhQVFxQWFRcUFBQVFhQXFBcWFxQUFRQYHCggGBolHBUVITEhJSkrLi4uFx8zODMsNygtLisBCgoKDg0OGxAQGywkHyQsLCwsLCwsLCwsLCwsLCwsLCwsLCwsLCwsLCwsLCwsLCwsLCwsLCwsLCwsLCwsLCwsLP/AABEIAOAA4AMBIgACEQEDEQH/xAAcAAEAAgMBAQEAAAAAAAAAAAAABAUDBgcCAQj/xAA8EAACAQIDBgQCBwgBBQAAAAAAAQIDEQQhMQUGEkFRYSJxgZFCoRMyUrHB0fAHIzNicpLh8aIUFUNTsv/EABkBAQADAQEAAAAAAAAAAAAAAAACAwQBBf/EACQRAQEBAAMAAgICAgMAAAAAAAABAgMRIRIxBEEiYXHxMlHR/9oADAMBAAIRAxEAPwDuIAAAAAAAAAAAAAAAAAAAAAAAAAAAAAAAAAAAAAAAAAAAAAAAAAAAAADFisQqcJTlpFXZ9w83KMZPJtJ+V1c5370MgAOgD5xI+gAeYTTvbk7P9ep6AAAAAAAAAAAAAAAAAAHxsA3bUp8bvFTg7R8T7ZL3Knb+2HNuMH4F/wAu7NeqSMvLz/HzKN102iG9Em/qRtzu3kvMr9p73TeVNcK66t/ka/iK+XCuepGUCWbu/dQu6sau3Kr+OXuzxHb1ZaTl7swKij5LDnbjTny0nT2/OpHgqybj0v0JeG3jnS0qOcUlwxcUkvN8/Sxrjou7RljRtnL2IZzq1Kcmljjd6q839dxXSOX3FfPbFXnOX9zMFSkr5aEeosvc7ca/dQ+Wkj/uVT7T92WWzd46tPLjlwvVX+7oa+mjzxCywm7HR9l7fpUKfic5ucnO7d83ZNN9cjxX31fwwXqc+niHwpX5kiEsrkNb1nyLLyOgYPfOLdqkLd4/kzZcJioVI8UJJrt+K5HGlULHZW2J0ZXjJrquT80dxz39uzXf260Ch2NvLCraMvDJ+zf4F8apZfpIAB0AAAAAAAACm3lx3BT4FrP5R5lyaNvFi+OtK2kfCvTX53K+XXWXLeoq6jI1WdjJOREr1NTDn3Xaq1hzbM9JdTxhndolTp53N/Hn9oQtmZeRhue27JliUYY08zNUjlmuRio1FfPlY94id4+EZifTFUgpX4eSTd/Z+fIqcXfPLQnTjZXKrH1LStna3X2ObcsYoT6ipLMxRVzzNlNiFjJVlkS6dTw2K25Y045Io5R9Uz1c+JCRQ7EzC4hxadzp27G1Ppqdm/HCyfdcmcqibPuVjXGtFcpeH30+Zfwb96XZv6dHABtdAAAAAAAAYcXW4ISl9mLfsjm1erdm870VLYeXdxXzv+BoN8zJ+Tr6iG3yxCrvkWlGnd2Kzaq4ZtR7Fcz1Pkrr1hZol1KmRU4Z5k2pM2cd8cjD9PaSXuSalTIpqv1izoq8cyWddpZ9eME7tk+TsuRHwkbZaf7GInZvkW5nUXTLxLPLL17FPtLKWZbU5rJ/rsVW0ld3O2dxOcaMnYwSkea1VX8jD9IZ9faneOmZSzXmWiysVOE8VRIu5UzLyz1XI88J5ZlZikzOkyLQuN3f4tP+qP3lLTNl3Rw/FWh2aftmXcWfU8fbpgAN6QAAAAAAADX986lqMV1mvkmaXCPM2rfqeVJd5P7jV6DMfNO9oa+03DRSTb6FFtCOd/MvUnb0KraVuFeZLU86R1PFdSeZJ4upFhqS6STLMdoRDcLsnUV4TxGCTMe0MbGlFttLoTl+PtW4z6n7Phd3+/8A2RttVYR6X/MoYbTqzyj+7g7Xbzb9OVzzLCU3FOU5ybv4Fm305W+TLOuSzydf5/8AP9NeJmX1ixe1+FNrTS/ytfr2K3D7ZVSXC20+fl2LCOzZ5ZcKels5Lpm72RS7e2Lww4o/WTvdN38yq5kv/K2tN+XXkiViZZ9uRGnXsRsBjeOFm/Gter7ileTsct/7ZObrWe19u/FyfFYua42dRUKaXbkupllB309zHzTtmkY28jE2Z6mphkiiduV9jI3z9ntK7nL7KXzuaAdJ/Z1H91Uf80V7J/ma/wAf7Tw24AG10AAAAAAABqW/f/i8p/garhpG5760OKEH0bXvb8jSaMszLzTrXaOlw5rhKbG2cZrpmWdON43Kqo82uuR3d+kb7FbSZZYdJoqIOza6MssIzvFpXl7qqz8jXtuVVUqRWVln6rKz9vkbFj4txdsnY1SktVL693r0srfO5fjPe/8AHrRxvVWSjG3XT9dS12LFONnbidrt/JLoka3tKtwzin0X3XX/ANM2TZOItwpq7krfln+tCP5XJeuo3/jYntesY3B8N3e9s9WVVVNtp552vl8y821WSksk8s/Tn+uhS1VF6Nc8uZDjvyzKv13Goba2a6c+OGl7/wCDYt3NnubU7ZWv+vU8bUkppw5q3R65P1zR0F0acYwjCNlGKWizfNuyL5manbzuafzV30drIxtLMm4mne7RXyla/cxc2eqqsYajMUmepyMNaqrK3+zHPtCvsc2dR3Bp2oS/qX3HL8GryR2DdXD8GHh/NeXvp8kb+CJ5ni3ABpAAAAAAAAFZvFS4qEv5bS9tfkc1rq0zrVampRcXo017nK9sUnCbT1TafoU807yjr6TsPO8CmxeTJuCrXViLjldso5PcSoqnENKaa56+aJ+EmV9eF01zWcfNar2POCxNyOd9dVV+2w4lfu5NZtJmlSq3nLPX8jbJYvwed4v1WqNZr4GVL94leKd2107o38Ws3TRizpA2pC84ySvpl1y/wWVDGKEUr+Nvw25evYi4qtGSvHVZr8P13IVWaspp535/DzSS9zvNxy67rZw8lkvS3pT0dR8U2/RLkZ+GDbbjFPk12KfE1HKKaeds3bu8/uM9Os7XeVtO/mvMhM+Lfn68YxJVVw5xcovias3a+S+/0XkdDmrRXc5zKtxyguUWm33vobvUxXgWeVv0rlknxz0z3+W/HjF4lLQqqta5ixVVke7PJ/J5bb07rHTNORFqVLsVZZGOnmyrhzdXtm1Gxbr4J1asYrm7X6dX7XOy0qailFaJJLyRpX7Ntl8MHWkvrXjDy+J/h7m7nq8c8dv10AAscAAAAAAAADRt+cBaaqJZTWf9S/xY3khbYwKrUpQ52vHtJaHNTudDlOFqcLJOLjdXIWNi4TaeTT9mtUZsJiU/C+Zjnl+FVKjFshOdmmuevZou9sYNxb6cjXpqzaej+Xcq66tzUL9rfC1HK2drFjS0z0KHZ9TxJPl+BdUXct4b/FPNa3trZ7pSc4Lwdvh6+aKiPDNZ6rRr7mb9iKN42Zz/AGnQdKq0soy08zZx7up8avzrpLwknGNln58j1Uba8T8iPQm+R7s22uf3F0kWW2pGCp3TSWbdve6/B+5seap8N37WyKHANRaTys816LUvp1+KHV29iH5O5nM7S4s2XtXydz6mOExSmeTufJZusdeZL2PhnUnGKV3JqK9WVrd2b3+zPZnHX42sqav6vJfrsXcPH14y/ddOwWGVOnCEdIxUV6IzgG5EAAAAAAAAAAAAAafvvu/xxdakvEs5pc19pdzniXNHcznu++wo0n9LTVozdpJaKXVdmU8vHL6jqdtfVT6SObvY1/aVAtcNLhZ82hQurmTlnyz/AHFVUmDq+JPtb2/xY2fZsL2NZ+itfs7l3g8ZwqLO8W5PdGavcRh7I57vbRzuuTubTtDbd1Y1HFYptu+d7mjP5GPnJloxO1ZgsQ9CzwavL5FTUjwXd0r/AKsizwfFBKTTtLP8n5Gz+2jGpLJV1jsMrRdk2rJ975a9jPg6Ph7Lkvib11EHGcUrrRc7ZrQ+YZuN09NLq7fYxbs1nq/b0N4vfcYMTHNuD9OnYh1W9C3rUtZR+JX0t6kCGH1epTnHjDuMWEpXkdq3J2Z9Dhk2rSqeJ9l8K9s/U59uVsT6evFNeCPin5LRerOwpGrjz+2fXgAC1AAAAAAAAAAAAAACJtbBKtRnTfxLLs/hfuSwBxLEwcZNNWcW010aeZnw2Ii1aehtG/e77u8RSV0/4iXwv7dunU0DEO2aMXJLjXcU6nSRiYRU2n9Xm0r2T5tEGlVys+RgrV76kSdboUy9+VD9s2KbKya1uZq+Kt9Z278iu2hiPC87mjjxmexbNIi/eVVfOKa/yb7tLEQlQhl4opJ20slaxqOy8KoxTerzLKrVurEry6ynjU79ZMFUcXlmvf2LiDbXEm0l6XKDC1+HJ+he0qqSu2raqK5kde3t7fFyS4K2ErfXu2lqnrYyYOEqkoxgm22krc2+SLLBbOxWKVqVKag8nJ+Ff3PI6HupupDCrilaVW2vKHaP5k8Yt+2Dn5M2+Jm7GxVhqSjrOWc33+yuyLgA0MtvYAA4AAAAAAAAAAAAAAAANGobx7k06qlOj4J2b4UvBJ9l8LfsbeDlkv2PzxiKFm08msiDVoJHWt7tyJVpurh+G8s5QeV3zcXpn0ZomP3UxcPrUJ26xXEveNzNrj9+ldy1n/oKlfww4bZJuUktSDU2JFTlDijknaTbtxReXD5l7PDyjlaz59SuxVF3QzLL9OTuIFKtKL4Zx9UWFPGU1qn6ZihhM/MtsDuHjK7vCjJRekp2grdfFm/QnM+epZzftCo/R1Gopu8mklZavI7Lu7+z/D4e0p/vZ/zJcC8o8/Uot0/2XfQzjVxNRScWpKEL2undcUnquyR0wnnP9LZbJ0+RVskfQCxEAAAAAAAAAAAAAAAAAAAAAAAAAAEDaGxaFb+LShJ9WrS/uWZVPcbA/wDp/wCc/wAzZAOjtS7M3VwlCXFTox4uTleTXlxN2LoAAAAAAAAAAAAAAAAAAAAAAAAAAAAAAAAAAAAAAAAAAAAAAAAAAAAAAA//2Q=="/>
          <p:cNvSpPr>
            <a:spLocks noChangeAspect="1" noChangeArrowheads="1"/>
          </p:cNvSpPr>
          <p:nvPr/>
        </p:nvSpPr>
        <p:spPr bwMode="auto">
          <a:xfrm>
            <a:off x="1679576" y="-2247900"/>
            <a:ext cx="4695825" cy="469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2935360" y="92245"/>
            <a:ext cx="8610469" cy="707886"/>
          </a:xfrm>
          <a:prstGeom prst="rect">
            <a:avLst/>
          </a:prstGeom>
          <a:noFill/>
        </p:spPr>
        <p:txBody>
          <a:bodyPr wrap="square" rtlCol="0">
            <a:spAutoFit/>
          </a:bodyPr>
          <a:lstStyle/>
          <a:p>
            <a:r>
              <a:rPr lang="nl-NL" sz="2000" b="1" dirty="0">
                <a:solidFill>
                  <a:srgbClr val="002060"/>
                </a:solidFill>
              </a:rPr>
              <a:t>Compleet gebalanceerde meststof met 9 elementen voor de volle grond van start tot </a:t>
            </a:r>
            <a:r>
              <a:rPr lang="nl-NL" sz="2000" b="1" dirty="0" smtClean="0">
                <a:solidFill>
                  <a:srgbClr val="002060"/>
                </a:solidFill>
              </a:rPr>
              <a:t>vruchtvorming</a:t>
            </a:r>
            <a:endParaRPr lang="nl-NL" sz="2000" b="1" dirty="0">
              <a:solidFill>
                <a:srgbClr val="002060"/>
              </a:solidFill>
            </a:endParaRPr>
          </a:p>
        </p:txBody>
      </p:sp>
      <p:pic>
        <p:nvPicPr>
          <p:cNvPr id="15372" name="Picture 12" descr="http://www.pronaca.com/site/images/agricola/thumbs/complex.png"/>
          <p:cNvPicPr>
            <a:picLocks noChangeAspect="1" noChangeArrowheads="1"/>
          </p:cNvPicPr>
          <p:nvPr/>
        </p:nvPicPr>
        <p:blipFill>
          <a:blip r:embed="rId3" cstate="print"/>
          <a:srcRect/>
          <a:stretch>
            <a:fillRect/>
          </a:stretch>
        </p:blipFill>
        <p:spPr bwMode="auto">
          <a:xfrm>
            <a:off x="412756" y="1783869"/>
            <a:ext cx="2438400" cy="3073401"/>
          </a:xfrm>
          <a:prstGeom prst="rect">
            <a:avLst/>
          </a:prstGeom>
          <a:noFill/>
        </p:spPr>
      </p:pic>
      <p:pic>
        <p:nvPicPr>
          <p:cNvPr id="22" name="Picture 2"/>
          <p:cNvPicPr>
            <a:picLocks noChangeAspect="1" noChangeArrowheads="1"/>
          </p:cNvPicPr>
          <p:nvPr/>
        </p:nvPicPr>
        <p:blipFill>
          <a:blip r:embed="rId4" cstate="print"/>
          <a:srcRect/>
          <a:stretch>
            <a:fillRect/>
          </a:stretch>
        </p:blipFill>
        <p:spPr bwMode="auto">
          <a:xfrm>
            <a:off x="782207" y="1039782"/>
            <a:ext cx="1742661" cy="730042"/>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2851156" y="766540"/>
            <a:ext cx="8778879" cy="1926860"/>
          </a:xfrm>
          <a:prstGeom prst="rect">
            <a:avLst/>
          </a:prstGeom>
        </p:spPr>
      </p:pic>
      <p:pic>
        <p:nvPicPr>
          <p:cNvPr id="5" name="Picture 4"/>
          <p:cNvPicPr>
            <a:picLocks noChangeAspect="1"/>
          </p:cNvPicPr>
          <p:nvPr/>
        </p:nvPicPr>
        <p:blipFill>
          <a:blip r:embed="rId6"/>
          <a:stretch>
            <a:fillRect/>
          </a:stretch>
        </p:blipFill>
        <p:spPr>
          <a:xfrm>
            <a:off x="2688705" y="3378497"/>
            <a:ext cx="1861602" cy="1351650"/>
          </a:xfrm>
          <a:prstGeom prst="rect">
            <a:avLst/>
          </a:prstGeom>
        </p:spPr>
      </p:pic>
      <p:sp>
        <p:nvSpPr>
          <p:cNvPr id="31" name="TextBox 30"/>
          <p:cNvSpPr txBox="1"/>
          <p:nvPr/>
        </p:nvSpPr>
        <p:spPr>
          <a:xfrm>
            <a:off x="2851156" y="2604388"/>
            <a:ext cx="7137399" cy="523220"/>
          </a:xfrm>
          <a:prstGeom prst="rect">
            <a:avLst/>
          </a:prstGeom>
          <a:noFill/>
        </p:spPr>
        <p:txBody>
          <a:bodyPr wrap="square" rtlCol="0">
            <a:spAutoFit/>
          </a:bodyPr>
          <a:lstStyle/>
          <a:p>
            <a:r>
              <a:rPr lang="en-US" sz="2800" b="1" dirty="0" err="1">
                <a:solidFill>
                  <a:srgbClr val="F56005"/>
                </a:solidFill>
                <a:latin typeface="Helvetica" panose="020B0604020202020204" pitchFamily="34" charset="0"/>
                <a:cs typeface="Helvetica" panose="020B0604020202020204" pitchFamily="34" charset="0"/>
              </a:rPr>
              <a:t>Kracht</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voor</a:t>
            </a:r>
            <a:r>
              <a:rPr lang="en-US" sz="2800" b="1" dirty="0">
                <a:solidFill>
                  <a:srgbClr val="F56005"/>
                </a:solidFill>
                <a:latin typeface="Helvetica" panose="020B0604020202020204" pitchFamily="34" charset="0"/>
                <a:cs typeface="Helvetica" panose="020B0604020202020204" pitchFamily="34" charset="0"/>
              </a:rPr>
              <a:t> de Boer, </a:t>
            </a:r>
            <a:r>
              <a:rPr lang="en-US" sz="2800" b="1" dirty="0" err="1">
                <a:solidFill>
                  <a:srgbClr val="F56005"/>
                </a:solidFill>
                <a:latin typeface="Helvetica" panose="020B0604020202020204" pitchFamily="34" charset="0"/>
                <a:cs typeface="Helvetica" panose="020B0604020202020204" pitchFamily="34" charset="0"/>
              </a:rPr>
              <a:t>Succes</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verzekerd</a:t>
            </a:r>
            <a:r>
              <a:rPr lang="en-US" sz="2800" b="1" dirty="0">
                <a:solidFill>
                  <a:srgbClr val="F56005"/>
                </a:solidFill>
                <a:latin typeface="Helvetica" panose="020B0604020202020204" pitchFamily="34" charset="0"/>
                <a:cs typeface="Helvetica" panose="020B0604020202020204" pitchFamily="34" charset="0"/>
              </a:rPr>
              <a:t> !</a:t>
            </a:r>
          </a:p>
        </p:txBody>
      </p:sp>
      <p:graphicFrame>
        <p:nvGraphicFramePr>
          <p:cNvPr id="43" name="Content Placeholder 3"/>
          <p:cNvGraphicFramePr>
            <a:graphicFrameLocks/>
          </p:cNvGraphicFramePr>
          <p:nvPr>
            <p:extLst>
              <p:ext uri="{D42A27DB-BD31-4B8C-83A1-F6EECF244321}">
                <p14:modId xmlns:p14="http://schemas.microsoft.com/office/powerpoint/2010/main" val="4158260502"/>
              </p:ext>
            </p:extLst>
          </p:nvPr>
        </p:nvGraphicFramePr>
        <p:xfrm>
          <a:off x="4796962" y="4813014"/>
          <a:ext cx="7271577" cy="1940560"/>
        </p:xfrm>
        <a:graphic>
          <a:graphicData uri="http://schemas.openxmlformats.org/drawingml/2006/table">
            <a:tbl>
              <a:tblPr firstRow="1" bandRow="1">
                <a:tableStyleId>{5C22544A-7EE6-4342-B048-85BDC9FD1C3A}</a:tableStyleId>
              </a:tblPr>
              <a:tblGrid>
                <a:gridCol w="1730838">
                  <a:extLst>
                    <a:ext uri="{9D8B030D-6E8A-4147-A177-3AD203B41FA5}">
                      <a16:colId xmlns:a16="http://schemas.microsoft.com/office/drawing/2014/main" val="354455921"/>
                    </a:ext>
                  </a:extLst>
                </a:gridCol>
                <a:gridCol w="5540739">
                  <a:extLst>
                    <a:ext uri="{9D8B030D-6E8A-4147-A177-3AD203B41FA5}">
                      <a16:colId xmlns:a16="http://schemas.microsoft.com/office/drawing/2014/main" val="519338536"/>
                    </a:ext>
                  </a:extLst>
                </a:gridCol>
              </a:tblGrid>
              <a:tr h="370840">
                <a:tc>
                  <a:txBody>
                    <a:bodyPr/>
                    <a:lstStyle/>
                    <a:p>
                      <a:r>
                        <a:rPr lang="en-US" sz="1200" dirty="0" err="1" smtClean="0"/>
                        <a:t>Gewas</a:t>
                      </a:r>
                      <a:r>
                        <a:rPr lang="en-US" sz="1200" dirty="0" smtClean="0"/>
                        <a:t> </a:t>
                      </a:r>
                      <a:endParaRPr lang="en-US" sz="1200" dirty="0"/>
                    </a:p>
                  </a:txBody>
                  <a:tcPr/>
                </a:tc>
                <a:tc>
                  <a:txBody>
                    <a:bodyPr/>
                    <a:lstStyle/>
                    <a:p>
                      <a:r>
                        <a:rPr lang="en-US" sz="1200" dirty="0" err="1" smtClean="0"/>
                        <a:t>Gebruik</a:t>
                      </a:r>
                      <a:r>
                        <a:rPr lang="en-US" sz="1200" dirty="0" smtClean="0"/>
                        <a:t> 12-11-18</a:t>
                      </a:r>
                      <a:endParaRPr lang="en-US" sz="1200" dirty="0"/>
                    </a:p>
                  </a:txBody>
                  <a:tcPr/>
                </a:tc>
                <a:extLst>
                  <a:ext uri="{0D108BD9-81ED-4DB2-BD59-A6C34878D82A}">
                    <a16:rowId xmlns:a16="http://schemas.microsoft.com/office/drawing/2014/main" val="2040421170"/>
                  </a:ext>
                </a:extLst>
              </a:tr>
              <a:tr h="370840">
                <a:tc>
                  <a:txBody>
                    <a:bodyPr/>
                    <a:lstStyle/>
                    <a:p>
                      <a:r>
                        <a:rPr lang="en-US" sz="1200" dirty="0" smtClean="0"/>
                        <a:t>Citrus</a:t>
                      </a:r>
                      <a:r>
                        <a:rPr lang="en-US" sz="1200" baseline="0" dirty="0" smtClean="0"/>
                        <a:t> </a:t>
                      </a:r>
                      <a:endParaRPr lang="en-US" sz="1200" dirty="0"/>
                    </a:p>
                  </a:txBody>
                  <a:tcPr/>
                </a:tc>
                <a:tc>
                  <a:txBody>
                    <a:bodyPr/>
                    <a:lstStyle/>
                    <a:p>
                      <a:r>
                        <a:rPr lang="en-US" sz="1200" dirty="0" smtClean="0"/>
                        <a:t>50-200 </a:t>
                      </a:r>
                      <a:r>
                        <a:rPr lang="en-US" sz="1200" dirty="0" smtClean="0"/>
                        <a:t>g/plant </a:t>
                      </a:r>
                      <a:r>
                        <a:rPr lang="en-US" sz="1200" dirty="0" err="1" smtClean="0"/>
                        <a:t>elke</a:t>
                      </a:r>
                      <a:r>
                        <a:rPr lang="en-US" sz="1200" baseline="0" dirty="0" smtClean="0"/>
                        <a:t> 2 </a:t>
                      </a:r>
                      <a:r>
                        <a:rPr lang="en-US" sz="1200" baseline="0" dirty="0" err="1" smtClean="0"/>
                        <a:t>maanden</a:t>
                      </a:r>
                      <a:r>
                        <a:rPr lang="en-US" sz="1200" dirty="0" smtClean="0"/>
                        <a:t>,</a:t>
                      </a:r>
                      <a:r>
                        <a:rPr lang="en-US" sz="1200" baseline="0" dirty="0" smtClean="0"/>
                        <a:t> </a:t>
                      </a:r>
                      <a:r>
                        <a:rPr lang="en-US" sz="1200" baseline="0" dirty="0" err="1" smtClean="0"/>
                        <a:t>voor</a:t>
                      </a:r>
                      <a:r>
                        <a:rPr lang="en-US" sz="1200" baseline="0" dirty="0" smtClean="0"/>
                        <a:t> </a:t>
                      </a:r>
                      <a:r>
                        <a:rPr lang="en-US" sz="1200" baseline="0" dirty="0" err="1" smtClean="0"/>
                        <a:t>volwassen</a:t>
                      </a:r>
                      <a:r>
                        <a:rPr lang="en-US" sz="1200" baseline="0" dirty="0" smtClean="0"/>
                        <a:t> </a:t>
                      </a:r>
                      <a:r>
                        <a:rPr lang="en-US" sz="1200" baseline="0" dirty="0" err="1" smtClean="0"/>
                        <a:t>bomen</a:t>
                      </a:r>
                      <a:r>
                        <a:rPr lang="en-US" sz="1200" baseline="0" dirty="0" smtClean="0"/>
                        <a:t> </a:t>
                      </a:r>
                      <a:endParaRPr lang="en-US" sz="1200" dirty="0"/>
                    </a:p>
                  </a:txBody>
                  <a:tcPr/>
                </a:tc>
                <a:extLst>
                  <a:ext uri="{0D108BD9-81ED-4DB2-BD59-A6C34878D82A}">
                    <a16:rowId xmlns:a16="http://schemas.microsoft.com/office/drawing/2014/main" val="2093917089"/>
                  </a:ext>
                </a:extLst>
              </a:tr>
              <a:tr h="370840">
                <a:tc>
                  <a:txBody>
                    <a:bodyPr/>
                    <a:lstStyle/>
                    <a:p>
                      <a:r>
                        <a:rPr lang="en-US" sz="1200" dirty="0" err="1" smtClean="0"/>
                        <a:t>Komkommer</a:t>
                      </a:r>
                      <a:r>
                        <a:rPr lang="en-US" sz="1200" baseline="0" dirty="0" smtClean="0"/>
                        <a:t> &amp; </a:t>
                      </a:r>
                      <a:r>
                        <a:rPr lang="en-US" sz="1200" baseline="0" dirty="0" err="1" smtClean="0"/>
                        <a:t>Sopropo</a:t>
                      </a:r>
                      <a:r>
                        <a:rPr lang="en-US" sz="1200" baseline="0" dirty="0" smtClean="0"/>
                        <a:t> </a:t>
                      </a:r>
                      <a:endParaRPr lang="en-US" sz="1200" dirty="0"/>
                    </a:p>
                  </a:txBody>
                  <a:tcPr/>
                </a:tc>
                <a:tc>
                  <a:txBody>
                    <a:bodyPr/>
                    <a:lstStyle/>
                    <a:p>
                      <a:r>
                        <a:rPr lang="en-US" sz="1200" b="0" i="0" kern="1200" dirty="0" err="1" smtClean="0">
                          <a:solidFill>
                            <a:schemeClr val="dk1"/>
                          </a:solidFill>
                          <a:effectLst/>
                          <a:latin typeface="+mn-lt"/>
                          <a:ea typeface="+mn-ea"/>
                          <a:cs typeface="+mn-cs"/>
                        </a:rPr>
                        <a:t>Tijdens</a:t>
                      </a:r>
                      <a:r>
                        <a:rPr lang="en-US" sz="1200" b="0" i="0" kern="1200" baseline="0" dirty="0" smtClean="0">
                          <a:solidFill>
                            <a:schemeClr val="dk1"/>
                          </a:solidFill>
                          <a:effectLst/>
                          <a:latin typeface="+mn-lt"/>
                          <a:ea typeface="+mn-ea"/>
                          <a:cs typeface="+mn-cs"/>
                        </a:rPr>
                        <a:t> de </a:t>
                      </a:r>
                      <a:r>
                        <a:rPr lang="en-US" sz="1200" b="0" i="0" kern="1200" baseline="0" dirty="0" err="1" smtClean="0">
                          <a:solidFill>
                            <a:schemeClr val="dk1"/>
                          </a:solidFill>
                          <a:effectLst/>
                          <a:latin typeface="+mn-lt"/>
                          <a:ea typeface="+mn-ea"/>
                          <a:cs typeface="+mn-cs"/>
                        </a:rPr>
                        <a:t>bloei</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100kg/4000</a:t>
                      </a:r>
                      <a:r>
                        <a:rPr lang="en-US" sz="1200" b="0" i="0" kern="1200" baseline="0" dirty="0" smtClean="0">
                          <a:solidFill>
                            <a:schemeClr val="dk1"/>
                          </a:solidFill>
                          <a:effectLst/>
                          <a:latin typeface="+mn-lt"/>
                          <a:ea typeface="+mn-ea"/>
                          <a:cs typeface="+mn-cs"/>
                        </a:rPr>
                        <a:t> m</a:t>
                      </a:r>
                      <a:r>
                        <a:rPr lang="en-US" sz="1200" b="0" i="0" kern="1200" baseline="30000" dirty="0" smtClean="0">
                          <a:solidFill>
                            <a:schemeClr val="dk1"/>
                          </a:solidFill>
                          <a:effectLst/>
                          <a:latin typeface="+mn-lt"/>
                          <a:ea typeface="+mn-ea"/>
                          <a:cs typeface="+mn-cs"/>
                        </a:rPr>
                        <a:t>2 </a:t>
                      </a:r>
                      <a:r>
                        <a:rPr lang="en-US" sz="1200" b="0" i="0" kern="1200" baseline="0" dirty="0" smtClean="0">
                          <a:solidFill>
                            <a:schemeClr val="dk1"/>
                          </a:solidFill>
                          <a:effectLst/>
                          <a:latin typeface="+mn-lt"/>
                          <a:ea typeface="+mn-ea"/>
                          <a:cs typeface="+mn-cs"/>
                        </a:rPr>
                        <a:t>&amp; </a:t>
                      </a:r>
                      <a:r>
                        <a:rPr lang="en-US" sz="1200" b="0" i="0" kern="1200" baseline="0" dirty="0" err="1" smtClean="0">
                          <a:solidFill>
                            <a:schemeClr val="dk1"/>
                          </a:solidFill>
                          <a:effectLst/>
                          <a:latin typeface="+mn-lt"/>
                          <a:ea typeface="+mn-ea"/>
                          <a:cs typeface="+mn-cs"/>
                        </a:rPr>
                        <a:t>vanaf</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vruchtdracht</a:t>
                      </a:r>
                      <a:r>
                        <a:rPr lang="en-US" sz="1200" b="0" i="0" kern="1200" baseline="0" dirty="0" smtClean="0">
                          <a:solidFill>
                            <a:schemeClr val="dk1"/>
                          </a:solidFill>
                          <a:effectLst/>
                          <a:latin typeface="+mn-lt"/>
                          <a:ea typeface="+mn-ea"/>
                          <a:cs typeface="+mn-cs"/>
                        </a:rPr>
                        <a:t>, </a:t>
                      </a:r>
                      <a:r>
                        <a:rPr lang="en-US" sz="1200" b="0" i="0" kern="1200" baseline="0" dirty="0" smtClean="0">
                          <a:solidFill>
                            <a:schemeClr val="dk1"/>
                          </a:solidFill>
                          <a:effectLst/>
                          <a:latin typeface="+mn-lt"/>
                          <a:ea typeface="+mn-ea"/>
                          <a:cs typeface="+mn-cs"/>
                        </a:rPr>
                        <a:t>5</a:t>
                      </a:r>
                      <a:r>
                        <a:rPr lang="en-US" sz="1200" b="0" i="0" kern="1200" dirty="0" smtClean="0">
                          <a:solidFill>
                            <a:schemeClr val="dk1"/>
                          </a:solidFill>
                          <a:effectLst/>
                          <a:latin typeface="+mn-lt"/>
                          <a:ea typeface="+mn-ea"/>
                          <a:cs typeface="+mn-cs"/>
                        </a:rPr>
                        <a:t>0kg/4000</a:t>
                      </a:r>
                      <a:r>
                        <a:rPr lang="en-US" sz="1200" b="0" i="0" kern="1200" baseline="0" dirty="0" smtClean="0">
                          <a:solidFill>
                            <a:schemeClr val="dk1"/>
                          </a:solidFill>
                          <a:effectLst/>
                          <a:latin typeface="+mn-lt"/>
                          <a:ea typeface="+mn-ea"/>
                          <a:cs typeface="+mn-cs"/>
                        </a:rPr>
                        <a:t> m</a:t>
                      </a:r>
                      <a:r>
                        <a:rPr lang="en-US" sz="1200" b="0" i="0" kern="1200" baseline="30000" dirty="0" smtClean="0">
                          <a:solidFill>
                            <a:schemeClr val="dk1"/>
                          </a:solidFill>
                          <a:effectLst/>
                          <a:latin typeface="+mn-lt"/>
                          <a:ea typeface="+mn-ea"/>
                          <a:cs typeface="+mn-cs"/>
                        </a:rPr>
                        <a:t>2 </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elke</a:t>
                      </a:r>
                      <a:r>
                        <a:rPr lang="en-US" sz="1200" b="0" i="0" kern="1200" dirty="0" smtClean="0">
                          <a:solidFill>
                            <a:schemeClr val="dk1"/>
                          </a:solidFill>
                          <a:effectLst/>
                          <a:latin typeface="+mn-lt"/>
                          <a:ea typeface="+mn-ea"/>
                          <a:cs typeface="+mn-cs"/>
                        </a:rPr>
                        <a:t> 2 </a:t>
                      </a:r>
                      <a:r>
                        <a:rPr lang="en-US" sz="1200" b="0" i="0" kern="1200" dirty="0" err="1" smtClean="0">
                          <a:solidFill>
                            <a:schemeClr val="dk1"/>
                          </a:solidFill>
                          <a:effectLst/>
                          <a:latin typeface="+mn-lt"/>
                          <a:ea typeface="+mn-ea"/>
                          <a:cs typeface="+mn-cs"/>
                        </a:rPr>
                        <a:t>weken</a:t>
                      </a:r>
                      <a:r>
                        <a:rPr lang="en-US" sz="1200" b="0" i="0" kern="1200" dirty="0" smtClean="0">
                          <a:solidFill>
                            <a:schemeClr val="dk1"/>
                          </a:solidFill>
                          <a:effectLst/>
                          <a:latin typeface="+mn-lt"/>
                          <a:ea typeface="+mn-ea"/>
                          <a:cs typeface="+mn-cs"/>
                        </a:rPr>
                        <a:t> </a:t>
                      </a:r>
                      <a:endParaRPr lang="en-US" sz="12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51111207"/>
                  </a:ext>
                </a:extLst>
              </a:tr>
              <a:tr h="370840">
                <a:tc>
                  <a:txBody>
                    <a:bodyPr/>
                    <a:lstStyle/>
                    <a:p>
                      <a:r>
                        <a:rPr lang="en-US" sz="1200" dirty="0" smtClean="0"/>
                        <a:t>Durian </a:t>
                      </a:r>
                      <a:endParaRPr lang="en-US" sz="1200" dirty="0"/>
                    </a:p>
                  </a:txBody>
                  <a:tcPr/>
                </a:tc>
                <a:tc>
                  <a:txBody>
                    <a:bodyPr/>
                    <a:lstStyle/>
                    <a:p>
                      <a:r>
                        <a:rPr lang="en-US" sz="1200" dirty="0" smtClean="0"/>
                        <a:t>2 kg/ plant </a:t>
                      </a:r>
                      <a:r>
                        <a:rPr lang="en-US" sz="1200" dirty="0" err="1" smtClean="0"/>
                        <a:t>vlak</a:t>
                      </a:r>
                      <a:r>
                        <a:rPr lang="en-US" sz="1200" dirty="0" smtClean="0"/>
                        <a:t> </a:t>
                      </a:r>
                      <a:r>
                        <a:rPr lang="en-US" sz="1200" dirty="0" err="1" smtClean="0"/>
                        <a:t>vóór</a:t>
                      </a:r>
                      <a:r>
                        <a:rPr lang="en-US" sz="1200" dirty="0" smtClean="0"/>
                        <a:t> de </a:t>
                      </a:r>
                      <a:r>
                        <a:rPr lang="en-US" sz="1200" dirty="0" err="1" smtClean="0"/>
                        <a:t>bloei</a:t>
                      </a:r>
                      <a:r>
                        <a:rPr lang="en-US" sz="1200" dirty="0" smtClean="0"/>
                        <a:t> &amp; 2 kg/ plant </a:t>
                      </a:r>
                      <a:r>
                        <a:rPr lang="en-US" sz="1200" dirty="0" err="1" smtClean="0"/>
                        <a:t>vanaf</a:t>
                      </a:r>
                      <a:r>
                        <a:rPr lang="en-US" sz="1200" baseline="0" dirty="0" smtClean="0"/>
                        <a:t> </a:t>
                      </a:r>
                      <a:r>
                        <a:rPr lang="en-US" sz="1200" baseline="0" dirty="0" err="1" smtClean="0"/>
                        <a:t>vruchtzetting</a:t>
                      </a:r>
                      <a:r>
                        <a:rPr lang="en-US" sz="1200" baseline="0" dirty="0" smtClean="0"/>
                        <a:t> t/m de </a:t>
                      </a:r>
                      <a:r>
                        <a:rPr lang="en-US" sz="1200" baseline="0" dirty="0" err="1" smtClean="0"/>
                        <a:t>oogst</a:t>
                      </a:r>
                      <a:r>
                        <a:rPr lang="en-US" sz="1200" baseline="0" dirty="0" smtClean="0"/>
                        <a:t>, 3-4 </a:t>
                      </a:r>
                      <a:r>
                        <a:rPr lang="en-US" sz="1200" baseline="0" dirty="0" err="1" smtClean="0"/>
                        <a:t>toedieningen</a:t>
                      </a:r>
                      <a:r>
                        <a:rPr lang="en-US" sz="1200" baseline="0" dirty="0" smtClean="0"/>
                        <a:t> </a:t>
                      </a:r>
                      <a:endParaRPr lang="en-US" sz="1200" dirty="0"/>
                    </a:p>
                  </a:txBody>
                  <a:tcPr/>
                </a:tc>
                <a:extLst>
                  <a:ext uri="{0D108BD9-81ED-4DB2-BD59-A6C34878D82A}">
                    <a16:rowId xmlns:a16="http://schemas.microsoft.com/office/drawing/2014/main" val="2815743074"/>
                  </a:ext>
                </a:extLst>
              </a:tr>
              <a:tr h="370840">
                <a:tc>
                  <a:txBody>
                    <a:bodyPr/>
                    <a:lstStyle/>
                    <a:p>
                      <a:r>
                        <a:rPr lang="en-US" sz="1200" dirty="0" err="1" smtClean="0"/>
                        <a:t>Watermeloen</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125 </a:t>
                      </a:r>
                      <a:r>
                        <a:rPr lang="en-US" sz="1200" baseline="0" dirty="0" smtClean="0"/>
                        <a:t>kg/ha </a:t>
                      </a:r>
                      <a:r>
                        <a:rPr lang="en-US" sz="1200" baseline="0" dirty="0" err="1" smtClean="0"/>
                        <a:t>tijdens</a:t>
                      </a:r>
                      <a:r>
                        <a:rPr lang="en-US" sz="1200" baseline="0" dirty="0" smtClean="0"/>
                        <a:t> de </a:t>
                      </a:r>
                      <a:r>
                        <a:rPr lang="en-US" sz="1200" baseline="0" dirty="0" err="1" smtClean="0"/>
                        <a:t>vegetatieve</a:t>
                      </a:r>
                      <a:r>
                        <a:rPr lang="en-US" sz="1200" baseline="0" dirty="0" smtClean="0"/>
                        <a:t> </a:t>
                      </a:r>
                      <a:r>
                        <a:rPr lang="en-US" sz="1200" baseline="0" dirty="0" err="1" smtClean="0"/>
                        <a:t>groei</a:t>
                      </a:r>
                      <a:r>
                        <a:rPr lang="en-US" sz="1200" baseline="0" dirty="0" smtClean="0"/>
                        <a:t> </a:t>
                      </a:r>
                      <a:endParaRPr lang="en-US" sz="1200" dirty="0" smtClean="0"/>
                    </a:p>
                  </a:txBody>
                  <a:tcPr/>
                </a:tc>
                <a:extLst>
                  <a:ext uri="{0D108BD9-81ED-4DB2-BD59-A6C34878D82A}">
                    <a16:rowId xmlns:a16="http://schemas.microsoft.com/office/drawing/2014/main" val="729531617"/>
                  </a:ext>
                </a:extLst>
              </a:tr>
            </a:tbl>
          </a:graphicData>
        </a:graphic>
      </p:graphicFrame>
      <p:pic>
        <p:nvPicPr>
          <p:cNvPr id="10" name="Picture 9"/>
          <p:cNvPicPr>
            <a:picLocks noChangeAspect="1"/>
          </p:cNvPicPr>
          <p:nvPr/>
        </p:nvPicPr>
        <p:blipFill rotWithShape="1">
          <a:blip r:embed="rId7"/>
          <a:srcRect t="25220" b="22475"/>
          <a:stretch/>
        </p:blipFill>
        <p:spPr>
          <a:xfrm>
            <a:off x="6630322" y="3320569"/>
            <a:ext cx="3338311" cy="1161152"/>
          </a:xfrm>
          <a:prstGeom prst="rect">
            <a:avLst/>
          </a:prstGeom>
        </p:spPr>
      </p:pic>
      <p:pic>
        <p:nvPicPr>
          <p:cNvPr id="11" name="Picture 10"/>
          <p:cNvPicPr>
            <a:picLocks noChangeAspect="1"/>
          </p:cNvPicPr>
          <p:nvPr/>
        </p:nvPicPr>
        <p:blipFill rotWithShape="1">
          <a:blip r:embed="rId8"/>
          <a:srcRect l="14667" t="14334" r="13333" b="15000"/>
          <a:stretch/>
        </p:blipFill>
        <p:spPr>
          <a:xfrm>
            <a:off x="10007890" y="3042439"/>
            <a:ext cx="1701800" cy="1670285"/>
          </a:xfrm>
          <a:prstGeom prst="rect">
            <a:avLst/>
          </a:prstGeom>
        </p:spPr>
      </p:pic>
      <p:pic>
        <p:nvPicPr>
          <p:cNvPr id="12" name="Picture 11"/>
          <p:cNvPicPr>
            <a:picLocks noChangeAspect="1"/>
          </p:cNvPicPr>
          <p:nvPr/>
        </p:nvPicPr>
        <p:blipFill>
          <a:blip r:embed="rId9"/>
          <a:stretch>
            <a:fillRect/>
          </a:stretch>
        </p:blipFill>
        <p:spPr>
          <a:xfrm>
            <a:off x="4550306" y="3320072"/>
            <a:ext cx="2080015" cy="1292362"/>
          </a:xfrm>
          <a:prstGeom prst="rect">
            <a:avLst/>
          </a:prstGeom>
        </p:spPr>
      </p:pic>
      <p:sp>
        <p:nvSpPr>
          <p:cNvPr id="46" name="TextBox 45"/>
          <p:cNvSpPr txBox="1"/>
          <p:nvPr/>
        </p:nvSpPr>
        <p:spPr>
          <a:xfrm>
            <a:off x="279802" y="5304517"/>
            <a:ext cx="4139798"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Het lost direct op </a:t>
            </a:r>
            <a:r>
              <a:rPr lang="en-US" sz="1400" b="1" dirty="0" err="1"/>
              <a:t>na</a:t>
            </a:r>
            <a:r>
              <a:rPr lang="en-US" sz="1400" b="1" dirty="0"/>
              <a:t> contact met </a:t>
            </a:r>
            <a:r>
              <a:rPr lang="en-US" sz="1400" b="1" dirty="0" err="1"/>
              <a:t>dauw</a:t>
            </a:r>
            <a:r>
              <a:rPr lang="en-US" sz="1400" b="1" dirty="0"/>
              <a:t> of </a:t>
            </a:r>
            <a:r>
              <a:rPr lang="en-US" sz="1400" b="1" dirty="0" err="1"/>
              <a:t>vochtige</a:t>
            </a:r>
            <a:r>
              <a:rPr lang="en-US" sz="1400" b="1" dirty="0"/>
              <a:t> </a:t>
            </a:r>
            <a:r>
              <a:rPr lang="en-US" sz="1400" b="1" dirty="0" err="1"/>
              <a:t>bodem</a:t>
            </a:r>
            <a:r>
              <a:rPr lang="en-US" sz="1400" b="1" dirty="0"/>
              <a:t>.</a:t>
            </a:r>
          </a:p>
          <a:p>
            <a:pPr marL="285750" indent="-285750">
              <a:buFont typeface="Arial" panose="020B0604020202020204" pitchFamily="34" charset="0"/>
              <a:buChar char="•"/>
            </a:pPr>
            <a:r>
              <a:rPr lang="en-US" sz="1400" b="1" dirty="0" err="1"/>
              <a:t>Laag</a:t>
            </a:r>
            <a:r>
              <a:rPr lang="en-US" sz="1400" b="1" dirty="0"/>
              <a:t> </a:t>
            </a:r>
            <a:r>
              <a:rPr lang="en-US" sz="1400" b="1" dirty="0" err="1"/>
              <a:t>risico</a:t>
            </a:r>
            <a:r>
              <a:rPr lang="en-US" sz="1400" b="1" dirty="0"/>
              <a:t> </a:t>
            </a:r>
            <a:r>
              <a:rPr lang="en-US" sz="1400" b="1" dirty="0" err="1"/>
              <a:t>bladverbranding</a:t>
            </a:r>
            <a:r>
              <a:rPr lang="en-US" sz="1400" b="1" dirty="0"/>
              <a:t>. </a:t>
            </a:r>
          </a:p>
          <a:p>
            <a:pPr marL="285750" indent="-285750">
              <a:buFont typeface="Arial" panose="020B0604020202020204" pitchFamily="34" charset="0"/>
              <a:buChar char="•"/>
            </a:pPr>
            <a:r>
              <a:rPr lang="en-US" sz="1400" b="1" i="1" dirty="0" err="1"/>
              <a:t>Zie</a:t>
            </a:r>
            <a:r>
              <a:rPr lang="en-US" sz="1400" b="1" i="1" dirty="0"/>
              <a:t> </a:t>
            </a:r>
            <a:r>
              <a:rPr lang="en-US" sz="1400" b="1" i="1" dirty="0" err="1"/>
              <a:t>teeltadviesbladen</a:t>
            </a:r>
            <a:r>
              <a:rPr lang="en-US" sz="1400" b="1" i="1" dirty="0"/>
              <a:t> HJAGRO </a:t>
            </a:r>
            <a:r>
              <a:rPr lang="en-US" sz="1400" b="1" i="1" dirty="0" err="1"/>
              <a:t>voor</a:t>
            </a:r>
            <a:r>
              <a:rPr lang="en-US" sz="1400" b="1" i="1" dirty="0"/>
              <a:t> </a:t>
            </a:r>
            <a:r>
              <a:rPr lang="en-US" sz="1400" b="1" i="1" dirty="0" err="1"/>
              <a:t>hoeveelheden</a:t>
            </a:r>
            <a:r>
              <a:rPr lang="en-US" sz="1400" b="1" i="1" dirty="0"/>
              <a:t> per </a:t>
            </a:r>
            <a:r>
              <a:rPr lang="en-US" sz="1400" b="1" i="1" dirty="0" err="1"/>
              <a:t>gewas</a:t>
            </a:r>
            <a:r>
              <a:rPr lang="en-US" sz="1400" b="1" i="1" dirty="0"/>
              <a:t>. </a:t>
            </a:r>
          </a:p>
          <a:p>
            <a:pPr marL="285750" indent="-285750">
              <a:buFont typeface="Arial" panose="020B0604020202020204" pitchFamily="34" charset="0"/>
              <a:buChar char="•"/>
            </a:pPr>
            <a:r>
              <a:rPr lang="en-US" sz="1400" b="1" dirty="0"/>
              <a:t>In </a:t>
            </a:r>
            <a:r>
              <a:rPr lang="en-US" sz="1400" b="1" dirty="0"/>
              <a:t>5, 10 en 50 kg </a:t>
            </a:r>
            <a:r>
              <a:rPr lang="en-US" sz="1400" b="1" dirty="0" err="1"/>
              <a:t>verpakking</a:t>
            </a:r>
            <a:r>
              <a:rPr lang="en-US" sz="1400" b="1" dirty="0"/>
              <a:t> </a:t>
            </a:r>
            <a:r>
              <a:rPr lang="en-US" sz="1400" b="1" dirty="0" err="1"/>
              <a:t>beschikbaar</a:t>
            </a:r>
            <a:r>
              <a:rPr lang="en-US" sz="1400" b="1" dirty="0" smtClean="0"/>
              <a:t>.</a:t>
            </a:r>
          </a:p>
        </p:txBody>
      </p:sp>
    </p:spTree>
    <p:extLst>
      <p:ext uri="{BB962C8B-B14F-4D97-AF65-F5344CB8AC3E}">
        <p14:creationId xmlns:p14="http://schemas.microsoft.com/office/powerpoint/2010/main" val="375594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94432" y="55209"/>
            <a:ext cx="8756268" cy="1077218"/>
          </a:xfrm>
          <a:prstGeom prst="rect">
            <a:avLst/>
          </a:prstGeom>
          <a:noFill/>
        </p:spPr>
        <p:txBody>
          <a:bodyPr wrap="square" rtlCol="0">
            <a:spAutoFit/>
          </a:bodyPr>
          <a:lstStyle/>
          <a:p>
            <a:r>
              <a:rPr lang="nl-NL" sz="3200" dirty="0"/>
              <a:t>Complete kunstmest  </a:t>
            </a:r>
            <a:r>
              <a:rPr lang="nl-NL" sz="3200" dirty="0" smtClean="0"/>
              <a:t>voor Vruchtgroenten</a:t>
            </a:r>
            <a:r>
              <a:rPr lang="nl-NL" sz="3200" dirty="0"/>
              <a:t>, </a:t>
            </a:r>
            <a:r>
              <a:rPr lang="nl-NL" sz="3200" dirty="0" smtClean="0"/>
              <a:t>Fruitbomen,</a:t>
            </a:r>
            <a:r>
              <a:rPr lang="en-US" sz="3200" dirty="0" err="1" smtClean="0"/>
              <a:t>Bananen</a:t>
            </a:r>
            <a:r>
              <a:rPr lang="en-US" sz="3200" dirty="0"/>
              <a:t>, </a:t>
            </a:r>
            <a:r>
              <a:rPr lang="en-US" sz="3200" dirty="0" err="1"/>
              <a:t>Grasveld</a:t>
            </a:r>
            <a:r>
              <a:rPr lang="en-US" sz="3200" dirty="0"/>
              <a:t>, </a:t>
            </a:r>
            <a:r>
              <a:rPr lang="en-US" sz="3200" dirty="0" err="1"/>
              <a:t>Rijst</a:t>
            </a:r>
            <a:r>
              <a:rPr lang="en-US" sz="3200" dirty="0"/>
              <a:t> </a:t>
            </a:r>
            <a:r>
              <a:rPr lang="en-US" sz="3200" dirty="0" err="1"/>
              <a:t>e.a</a:t>
            </a:r>
            <a:r>
              <a:rPr lang="en-US" sz="3200" dirty="0"/>
              <a:t>.</a:t>
            </a:r>
          </a:p>
        </p:txBody>
      </p:sp>
      <p:pic>
        <p:nvPicPr>
          <p:cNvPr id="1026" name="Picture 2" descr="Croper.com: Compras inteligentes para el ag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15" y="1578417"/>
            <a:ext cx="1862439" cy="2781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Yara logo 620x620.jpg"/>
          <p:cNvPicPr>
            <a:picLocks noChangeAspect="1"/>
          </p:cNvPicPr>
          <p:nvPr/>
        </p:nvPicPr>
        <p:blipFill>
          <a:blip r:embed="rId3" cstate="print"/>
          <a:stretch>
            <a:fillRect/>
          </a:stretch>
        </p:blipFill>
        <p:spPr>
          <a:xfrm>
            <a:off x="1534655" y="149711"/>
            <a:ext cx="792088" cy="792088"/>
          </a:xfrm>
          <a:prstGeom prst="rect">
            <a:avLst/>
          </a:prstGeom>
        </p:spPr>
      </p:pic>
      <p:sp>
        <p:nvSpPr>
          <p:cNvPr id="10" name="TextBox 9"/>
          <p:cNvSpPr txBox="1"/>
          <p:nvPr/>
        </p:nvSpPr>
        <p:spPr>
          <a:xfrm>
            <a:off x="3051201" y="3623860"/>
            <a:ext cx="7064898" cy="523220"/>
          </a:xfrm>
          <a:prstGeom prst="rect">
            <a:avLst/>
          </a:prstGeom>
          <a:noFill/>
        </p:spPr>
        <p:txBody>
          <a:bodyPr wrap="square" rtlCol="0">
            <a:spAutoFit/>
          </a:bodyPr>
          <a:lstStyle/>
          <a:p>
            <a:pPr algn="r"/>
            <a:r>
              <a:rPr lang="en-US" sz="2800" b="1" dirty="0" err="1">
                <a:solidFill>
                  <a:srgbClr val="F56005"/>
                </a:solidFill>
                <a:latin typeface="Helvetica" panose="020B0604020202020204" pitchFamily="34" charset="0"/>
                <a:cs typeface="Helvetica" panose="020B0604020202020204" pitchFamily="34" charset="0"/>
              </a:rPr>
              <a:t>Kracht</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voor</a:t>
            </a:r>
            <a:r>
              <a:rPr lang="en-US" sz="2800" b="1" dirty="0">
                <a:solidFill>
                  <a:srgbClr val="F56005"/>
                </a:solidFill>
                <a:latin typeface="Helvetica" panose="020B0604020202020204" pitchFamily="34" charset="0"/>
                <a:cs typeface="Helvetica" panose="020B0604020202020204" pitchFamily="34" charset="0"/>
              </a:rPr>
              <a:t> de Boer, </a:t>
            </a:r>
            <a:r>
              <a:rPr lang="en-US" sz="2800" b="1" dirty="0" err="1">
                <a:solidFill>
                  <a:srgbClr val="F56005"/>
                </a:solidFill>
                <a:latin typeface="Helvetica" panose="020B0604020202020204" pitchFamily="34" charset="0"/>
                <a:cs typeface="Helvetica" panose="020B0604020202020204" pitchFamily="34" charset="0"/>
              </a:rPr>
              <a:t>Succes</a:t>
            </a:r>
            <a:r>
              <a:rPr lang="en-US" sz="2800" b="1" dirty="0">
                <a:solidFill>
                  <a:srgbClr val="F56005"/>
                </a:solidFill>
                <a:latin typeface="Helvetica" panose="020B0604020202020204" pitchFamily="34" charset="0"/>
                <a:cs typeface="Helvetica" panose="020B0604020202020204" pitchFamily="34" charset="0"/>
              </a:rPr>
              <a:t> </a:t>
            </a:r>
            <a:r>
              <a:rPr lang="en-US" sz="2800" b="1" dirty="0" err="1">
                <a:solidFill>
                  <a:srgbClr val="F56005"/>
                </a:solidFill>
                <a:latin typeface="Helvetica" panose="020B0604020202020204" pitchFamily="34" charset="0"/>
                <a:cs typeface="Helvetica" panose="020B0604020202020204" pitchFamily="34" charset="0"/>
              </a:rPr>
              <a:t>verzekerd</a:t>
            </a:r>
            <a:r>
              <a:rPr lang="en-US" sz="2800" b="1" dirty="0">
                <a:solidFill>
                  <a:srgbClr val="F56005"/>
                </a:solidFill>
                <a:latin typeface="Helvetica" panose="020B0604020202020204" pitchFamily="34" charset="0"/>
                <a:cs typeface="Helvetica" panose="020B0604020202020204" pitchFamily="34" charset="0"/>
              </a:rPr>
              <a:t> !</a:t>
            </a:r>
          </a:p>
        </p:txBody>
      </p:sp>
      <p:sp>
        <p:nvSpPr>
          <p:cNvPr id="13" name="TextBox 12"/>
          <p:cNvSpPr txBox="1"/>
          <p:nvPr/>
        </p:nvSpPr>
        <p:spPr>
          <a:xfrm>
            <a:off x="279802" y="5304517"/>
            <a:ext cx="4139798"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Het lost direct op </a:t>
            </a:r>
            <a:r>
              <a:rPr lang="en-US" sz="1400" b="1" dirty="0" err="1"/>
              <a:t>na</a:t>
            </a:r>
            <a:r>
              <a:rPr lang="en-US" sz="1400" b="1" dirty="0"/>
              <a:t> contact met </a:t>
            </a:r>
            <a:r>
              <a:rPr lang="en-US" sz="1400" b="1" dirty="0" err="1"/>
              <a:t>dauw</a:t>
            </a:r>
            <a:r>
              <a:rPr lang="en-US" sz="1400" b="1" dirty="0"/>
              <a:t> of </a:t>
            </a:r>
            <a:r>
              <a:rPr lang="en-US" sz="1400" b="1" dirty="0" err="1"/>
              <a:t>vochtige</a:t>
            </a:r>
            <a:r>
              <a:rPr lang="en-US" sz="1400" b="1" dirty="0"/>
              <a:t> </a:t>
            </a:r>
            <a:r>
              <a:rPr lang="en-US" sz="1400" b="1" dirty="0" err="1"/>
              <a:t>bodem</a:t>
            </a:r>
            <a:r>
              <a:rPr lang="en-US" sz="1400" b="1" dirty="0"/>
              <a:t>.</a:t>
            </a:r>
          </a:p>
          <a:p>
            <a:pPr marL="285750" indent="-285750">
              <a:buFont typeface="Arial" panose="020B0604020202020204" pitchFamily="34" charset="0"/>
              <a:buChar char="•"/>
            </a:pPr>
            <a:r>
              <a:rPr lang="en-US" sz="1400" b="1" dirty="0" err="1"/>
              <a:t>Laag</a:t>
            </a:r>
            <a:r>
              <a:rPr lang="en-US" sz="1400" b="1" dirty="0"/>
              <a:t> </a:t>
            </a:r>
            <a:r>
              <a:rPr lang="en-US" sz="1400" b="1" dirty="0" err="1"/>
              <a:t>risico</a:t>
            </a:r>
            <a:r>
              <a:rPr lang="en-US" sz="1400" b="1" dirty="0"/>
              <a:t> </a:t>
            </a:r>
            <a:r>
              <a:rPr lang="en-US" sz="1400" b="1" dirty="0" err="1"/>
              <a:t>bladverbranding</a:t>
            </a:r>
            <a:r>
              <a:rPr lang="en-US" sz="1400" b="1" dirty="0"/>
              <a:t>. </a:t>
            </a:r>
          </a:p>
          <a:p>
            <a:pPr marL="285750" indent="-285750">
              <a:buFont typeface="Arial" panose="020B0604020202020204" pitchFamily="34" charset="0"/>
              <a:buChar char="•"/>
            </a:pPr>
            <a:r>
              <a:rPr lang="en-US" sz="1400" b="1" i="1" dirty="0" err="1"/>
              <a:t>Zie</a:t>
            </a:r>
            <a:r>
              <a:rPr lang="en-US" sz="1400" b="1" i="1" dirty="0"/>
              <a:t> </a:t>
            </a:r>
            <a:r>
              <a:rPr lang="en-US" sz="1400" b="1" i="1" dirty="0" err="1"/>
              <a:t>teeltadviesbladen</a:t>
            </a:r>
            <a:r>
              <a:rPr lang="en-US" sz="1400" b="1" i="1" dirty="0"/>
              <a:t> HJAGRO </a:t>
            </a:r>
            <a:r>
              <a:rPr lang="en-US" sz="1400" b="1" i="1" dirty="0" err="1"/>
              <a:t>voor</a:t>
            </a:r>
            <a:r>
              <a:rPr lang="en-US" sz="1400" b="1" i="1" dirty="0"/>
              <a:t> </a:t>
            </a:r>
            <a:r>
              <a:rPr lang="en-US" sz="1400" b="1" i="1" dirty="0" err="1"/>
              <a:t>hoeveelheden</a:t>
            </a:r>
            <a:r>
              <a:rPr lang="en-US" sz="1400" b="1" i="1" dirty="0"/>
              <a:t> per </a:t>
            </a:r>
            <a:r>
              <a:rPr lang="en-US" sz="1400" b="1" i="1" dirty="0" err="1"/>
              <a:t>gewas</a:t>
            </a:r>
            <a:r>
              <a:rPr lang="en-US" sz="1400" b="1" i="1" dirty="0"/>
              <a:t>. </a:t>
            </a:r>
          </a:p>
          <a:p>
            <a:pPr marL="285750" indent="-285750">
              <a:buFont typeface="Arial" panose="020B0604020202020204" pitchFamily="34" charset="0"/>
              <a:buChar char="•"/>
            </a:pPr>
            <a:r>
              <a:rPr lang="en-US" sz="1400" b="1" dirty="0"/>
              <a:t>In </a:t>
            </a:r>
            <a:r>
              <a:rPr lang="en-US" sz="1400" b="1" dirty="0"/>
              <a:t>5, 10 en 50 kg </a:t>
            </a:r>
            <a:r>
              <a:rPr lang="en-US" sz="1400" b="1" dirty="0" err="1"/>
              <a:t>verpakking</a:t>
            </a:r>
            <a:r>
              <a:rPr lang="en-US" sz="1400" b="1" dirty="0"/>
              <a:t> </a:t>
            </a:r>
            <a:r>
              <a:rPr lang="en-US" sz="1400" b="1" dirty="0" err="1"/>
              <a:t>beschikbaar</a:t>
            </a:r>
            <a:r>
              <a:rPr lang="en-US" sz="1400" b="1" dirty="0" smtClean="0"/>
              <a:t>.</a:t>
            </a:r>
          </a:p>
        </p:txBody>
      </p:sp>
      <p:graphicFrame>
        <p:nvGraphicFramePr>
          <p:cNvPr id="14" name="Content Placeholder 3"/>
          <p:cNvGraphicFramePr>
            <a:graphicFrameLocks/>
          </p:cNvGraphicFramePr>
          <p:nvPr>
            <p:extLst>
              <p:ext uri="{D42A27DB-BD31-4B8C-83A1-F6EECF244321}">
                <p14:modId xmlns:p14="http://schemas.microsoft.com/office/powerpoint/2010/main" val="1633448297"/>
              </p:ext>
            </p:extLst>
          </p:nvPr>
        </p:nvGraphicFramePr>
        <p:xfrm>
          <a:off x="4867301" y="4147618"/>
          <a:ext cx="7271577" cy="2595880"/>
        </p:xfrm>
        <a:graphic>
          <a:graphicData uri="http://schemas.openxmlformats.org/drawingml/2006/table">
            <a:tbl>
              <a:tblPr firstRow="1" bandRow="1">
                <a:tableStyleId>{5C22544A-7EE6-4342-B048-85BDC9FD1C3A}</a:tableStyleId>
              </a:tblPr>
              <a:tblGrid>
                <a:gridCol w="1838186">
                  <a:extLst>
                    <a:ext uri="{9D8B030D-6E8A-4147-A177-3AD203B41FA5}">
                      <a16:colId xmlns:a16="http://schemas.microsoft.com/office/drawing/2014/main" val="354455921"/>
                    </a:ext>
                  </a:extLst>
                </a:gridCol>
                <a:gridCol w="5433391">
                  <a:extLst>
                    <a:ext uri="{9D8B030D-6E8A-4147-A177-3AD203B41FA5}">
                      <a16:colId xmlns:a16="http://schemas.microsoft.com/office/drawing/2014/main" val="519338536"/>
                    </a:ext>
                  </a:extLst>
                </a:gridCol>
              </a:tblGrid>
              <a:tr h="370840">
                <a:tc>
                  <a:txBody>
                    <a:bodyPr/>
                    <a:lstStyle/>
                    <a:p>
                      <a:r>
                        <a:rPr lang="en-US" sz="1200" dirty="0" err="1" smtClean="0"/>
                        <a:t>Gewas</a:t>
                      </a:r>
                      <a:r>
                        <a:rPr lang="en-US" sz="1200" dirty="0" smtClean="0"/>
                        <a:t> </a:t>
                      </a:r>
                      <a:endParaRPr lang="en-US" sz="1200" dirty="0"/>
                    </a:p>
                  </a:txBody>
                  <a:tcPr/>
                </a:tc>
                <a:tc>
                  <a:txBody>
                    <a:bodyPr/>
                    <a:lstStyle/>
                    <a:p>
                      <a:r>
                        <a:rPr lang="en-US" sz="1200" dirty="0" err="1" smtClean="0"/>
                        <a:t>Gebruik</a:t>
                      </a:r>
                      <a:r>
                        <a:rPr lang="en-US" sz="1200" dirty="0" smtClean="0"/>
                        <a:t>  15-9-20</a:t>
                      </a:r>
                      <a:endParaRPr lang="en-US" sz="1200" dirty="0"/>
                    </a:p>
                  </a:txBody>
                  <a:tcPr/>
                </a:tc>
                <a:extLst>
                  <a:ext uri="{0D108BD9-81ED-4DB2-BD59-A6C34878D82A}">
                    <a16:rowId xmlns:a16="http://schemas.microsoft.com/office/drawing/2014/main" val="2040421170"/>
                  </a:ext>
                </a:extLst>
              </a:tr>
              <a:tr h="370840">
                <a:tc>
                  <a:txBody>
                    <a:bodyPr/>
                    <a:lstStyle/>
                    <a:p>
                      <a:r>
                        <a:rPr lang="en-US" sz="1200" dirty="0" err="1" smtClean="0"/>
                        <a:t>Banaan</a:t>
                      </a:r>
                      <a:r>
                        <a:rPr lang="en-US" sz="1200" dirty="0" smtClean="0"/>
                        <a:t> </a:t>
                      </a:r>
                      <a:endParaRPr lang="en-US" sz="1200" b="1" dirty="0"/>
                    </a:p>
                  </a:txBody>
                  <a:tcPr/>
                </a:tc>
                <a:tc>
                  <a:txBody>
                    <a:bodyPr/>
                    <a:lstStyle/>
                    <a:p>
                      <a:r>
                        <a:rPr lang="en-US" sz="1200" dirty="0" smtClean="0"/>
                        <a:t>100 g/plant </a:t>
                      </a:r>
                      <a:r>
                        <a:rPr lang="en-US" sz="1200" dirty="0" err="1" smtClean="0"/>
                        <a:t>elke</a:t>
                      </a:r>
                      <a:r>
                        <a:rPr lang="en-US" sz="1200" dirty="0" smtClean="0"/>
                        <a:t> </a:t>
                      </a:r>
                      <a:r>
                        <a:rPr lang="en-US" sz="1200" dirty="0" err="1" smtClean="0"/>
                        <a:t>maand</a:t>
                      </a:r>
                      <a:r>
                        <a:rPr lang="en-US" sz="1200" dirty="0" smtClean="0"/>
                        <a:t> </a:t>
                      </a:r>
                      <a:r>
                        <a:rPr lang="en-US" sz="1200" dirty="0" err="1" smtClean="0"/>
                        <a:t>vanaf</a:t>
                      </a:r>
                      <a:r>
                        <a:rPr lang="en-US" sz="1200" dirty="0" smtClean="0"/>
                        <a:t> 4 </a:t>
                      </a:r>
                      <a:r>
                        <a:rPr lang="en-US" sz="1200" dirty="0" err="1" smtClean="0"/>
                        <a:t>maanden</a:t>
                      </a:r>
                      <a:r>
                        <a:rPr lang="en-US" sz="1200" dirty="0" smtClean="0"/>
                        <a:t> </a:t>
                      </a:r>
                      <a:r>
                        <a:rPr lang="en-US" sz="1200" dirty="0" err="1" smtClean="0"/>
                        <a:t>na</a:t>
                      </a:r>
                      <a:r>
                        <a:rPr lang="en-US" sz="1200" dirty="0" smtClean="0"/>
                        <a:t> </a:t>
                      </a:r>
                      <a:r>
                        <a:rPr lang="en-US" sz="1200" dirty="0" err="1" smtClean="0"/>
                        <a:t>overplanten</a:t>
                      </a:r>
                      <a:r>
                        <a:rPr lang="en-US" sz="1200" dirty="0" smtClean="0"/>
                        <a:t> t/m de </a:t>
                      </a:r>
                      <a:r>
                        <a:rPr lang="en-US" sz="1200" dirty="0" err="1" smtClean="0"/>
                        <a:t>oogst</a:t>
                      </a:r>
                      <a:r>
                        <a:rPr lang="en-US" sz="1200" dirty="0" smtClean="0"/>
                        <a:t> </a:t>
                      </a:r>
                      <a:endParaRPr lang="en-US" sz="1200" dirty="0"/>
                    </a:p>
                  </a:txBody>
                  <a:tcPr/>
                </a:tc>
                <a:extLst>
                  <a:ext uri="{0D108BD9-81ED-4DB2-BD59-A6C34878D82A}">
                    <a16:rowId xmlns:a16="http://schemas.microsoft.com/office/drawing/2014/main" val="2093917089"/>
                  </a:ext>
                </a:extLst>
              </a:tr>
              <a:tr h="370840">
                <a:tc>
                  <a:txBody>
                    <a:bodyPr/>
                    <a:lstStyle/>
                    <a:p>
                      <a:r>
                        <a:rPr lang="en-US" sz="1200" dirty="0" smtClean="0"/>
                        <a:t>Kool</a:t>
                      </a:r>
                      <a:endParaRPr lang="en-US" sz="1200" dirty="0"/>
                    </a:p>
                  </a:txBody>
                  <a:tcPr/>
                </a:tc>
                <a:tc>
                  <a:txBody>
                    <a:bodyPr/>
                    <a:lstStyle/>
                    <a:p>
                      <a:r>
                        <a:rPr lang="en-US" sz="1200" baseline="0" dirty="0" smtClean="0"/>
                        <a:t>150 </a:t>
                      </a:r>
                      <a:r>
                        <a:rPr lang="en-US" sz="1200" baseline="0" dirty="0" smtClean="0"/>
                        <a:t>kg/4000 </a:t>
                      </a:r>
                      <a:r>
                        <a:rPr lang="en-US" sz="1200" baseline="0" dirty="0" smtClean="0"/>
                        <a:t>m</a:t>
                      </a:r>
                      <a:r>
                        <a:rPr lang="en-US" sz="1200" baseline="30000" dirty="0" smtClean="0"/>
                        <a:t>2</a:t>
                      </a:r>
                      <a:r>
                        <a:rPr lang="en-US" sz="1200" baseline="0" dirty="0" smtClean="0"/>
                        <a:t> </a:t>
                      </a:r>
                      <a:r>
                        <a:rPr lang="en-US" sz="1200" baseline="0" dirty="0" err="1" smtClean="0"/>
                        <a:t>tijdens</a:t>
                      </a:r>
                      <a:r>
                        <a:rPr lang="en-US" sz="1200" baseline="0" dirty="0" smtClean="0"/>
                        <a:t> de </a:t>
                      </a:r>
                      <a:r>
                        <a:rPr lang="en-US" sz="1200" baseline="0" dirty="0" err="1" smtClean="0"/>
                        <a:t>groeifase</a:t>
                      </a:r>
                      <a:r>
                        <a:rPr lang="en-US" sz="1200" baseline="0" dirty="0" smtClean="0"/>
                        <a:t> </a:t>
                      </a:r>
                      <a:endParaRPr lang="en-US" sz="1200" dirty="0"/>
                    </a:p>
                  </a:txBody>
                  <a:tcPr/>
                </a:tc>
                <a:extLst>
                  <a:ext uri="{0D108BD9-81ED-4DB2-BD59-A6C34878D82A}">
                    <a16:rowId xmlns:a16="http://schemas.microsoft.com/office/drawing/2014/main" val="3551111207"/>
                  </a:ext>
                </a:extLst>
              </a:tr>
              <a:tr h="370840">
                <a:tc>
                  <a:txBody>
                    <a:bodyPr/>
                    <a:lstStyle/>
                    <a:p>
                      <a:r>
                        <a:rPr lang="en-US" sz="1200" dirty="0" err="1" smtClean="0"/>
                        <a:t>Tomaatachtigen</a:t>
                      </a:r>
                      <a:r>
                        <a:rPr lang="en-US" sz="1200" dirty="0" smtClean="0"/>
                        <a:t> </a:t>
                      </a:r>
                      <a:endParaRPr lang="en-US" sz="1200" dirty="0"/>
                    </a:p>
                  </a:txBody>
                  <a:tcPr/>
                </a:tc>
                <a:tc>
                  <a:txBody>
                    <a:bodyPr/>
                    <a:lstStyle/>
                    <a:p>
                      <a:r>
                        <a:rPr lang="en-US" sz="1200" dirty="0" smtClean="0"/>
                        <a:t>5-10 g/plant </a:t>
                      </a:r>
                      <a:r>
                        <a:rPr lang="en-US" sz="1200" dirty="0" err="1" smtClean="0"/>
                        <a:t>vanaf</a:t>
                      </a:r>
                      <a:r>
                        <a:rPr lang="en-US" sz="1200" dirty="0" smtClean="0"/>
                        <a:t> de </a:t>
                      </a:r>
                      <a:r>
                        <a:rPr lang="en-US" sz="1200" dirty="0" err="1" smtClean="0"/>
                        <a:t>bloei</a:t>
                      </a:r>
                      <a:r>
                        <a:rPr lang="en-US" sz="1200" dirty="0" smtClean="0"/>
                        <a:t> t/m </a:t>
                      </a:r>
                      <a:r>
                        <a:rPr lang="en-US" sz="1200" dirty="0" err="1" smtClean="0"/>
                        <a:t>vruchtdracht</a:t>
                      </a:r>
                      <a:r>
                        <a:rPr lang="en-US" sz="1200" dirty="0" smtClean="0"/>
                        <a:t> </a:t>
                      </a:r>
                      <a:r>
                        <a:rPr lang="en-US" sz="1200" dirty="0" err="1" smtClean="0"/>
                        <a:t>elke</a:t>
                      </a:r>
                      <a:r>
                        <a:rPr lang="en-US" sz="1200" dirty="0" smtClean="0"/>
                        <a:t> 7-10</a:t>
                      </a:r>
                      <a:r>
                        <a:rPr lang="en-US" sz="1200" baseline="0" dirty="0" smtClean="0"/>
                        <a:t> </a:t>
                      </a:r>
                      <a:r>
                        <a:rPr lang="en-US" sz="1200" baseline="0" dirty="0" err="1" smtClean="0"/>
                        <a:t>dagen</a:t>
                      </a:r>
                      <a:r>
                        <a:rPr lang="en-US" sz="1200" baseline="0" dirty="0" smtClean="0"/>
                        <a:t> </a:t>
                      </a:r>
                      <a:endParaRPr lang="en-US" sz="1200" dirty="0"/>
                    </a:p>
                  </a:txBody>
                  <a:tcPr/>
                </a:tc>
                <a:extLst>
                  <a:ext uri="{0D108BD9-81ED-4DB2-BD59-A6C34878D82A}">
                    <a16:rowId xmlns:a16="http://schemas.microsoft.com/office/drawing/2014/main" val="2815743074"/>
                  </a:ext>
                </a:extLst>
              </a:tr>
              <a:tr h="370840">
                <a:tc>
                  <a:txBody>
                    <a:bodyPr/>
                    <a:lstStyle/>
                    <a:p>
                      <a:r>
                        <a:rPr lang="en-US" sz="1200" dirty="0" err="1" smtClean="0"/>
                        <a:t>Komkommer</a:t>
                      </a:r>
                      <a:r>
                        <a:rPr lang="en-US" sz="1200" baseline="0" dirty="0" smtClean="0"/>
                        <a:t> </a:t>
                      </a:r>
                      <a:r>
                        <a:rPr lang="en-US" sz="1200" baseline="0" dirty="0" smtClean="0"/>
                        <a:t>&amp; </a:t>
                      </a:r>
                      <a:r>
                        <a:rPr lang="en-US" sz="1200" baseline="0" dirty="0" err="1" smtClean="0"/>
                        <a:t>Sopropo</a:t>
                      </a:r>
                      <a:r>
                        <a:rPr lang="en-US" sz="1200" baseline="0" dirty="0" smtClean="0"/>
                        <a:t> </a:t>
                      </a:r>
                      <a:endParaRPr lang="en-US" sz="1200" dirty="0"/>
                    </a:p>
                  </a:txBody>
                  <a:tcPr/>
                </a:tc>
                <a:tc>
                  <a:txBody>
                    <a:bodyPr/>
                    <a:lstStyle/>
                    <a:p>
                      <a:r>
                        <a:rPr lang="en-US" sz="1200" b="0" i="0" kern="1200" dirty="0" err="1" smtClean="0">
                          <a:solidFill>
                            <a:schemeClr val="dk1"/>
                          </a:solidFill>
                          <a:effectLst/>
                          <a:latin typeface="+mn-lt"/>
                          <a:ea typeface="+mn-ea"/>
                          <a:cs typeface="+mn-cs"/>
                        </a:rPr>
                        <a:t>Tijdens</a:t>
                      </a:r>
                      <a:r>
                        <a:rPr lang="en-US" sz="1200" b="0" i="0" kern="1200" baseline="0" dirty="0" smtClean="0">
                          <a:solidFill>
                            <a:schemeClr val="dk1"/>
                          </a:solidFill>
                          <a:effectLst/>
                          <a:latin typeface="+mn-lt"/>
                          <a:ea typeface="+mn-ea"/>
                          <a:cs typeface="+mn-cs"/>
                        </a:rPr>
                        <a:t> de </a:t>
                      </a:r>
                      <a:r>
                        <a:rPr lang="en-US" sz="1200" b="0" i="0" kern="1200" baseline="0" dirty="0" err="1" smtClean="0">
                          <a:solidFill>
                            <a:schemeClr val="dk1"/>
                          </a:solidFill>
                          <a:effectLst/>
                          <a:latin typeface="+mn-lt"/>
                          <a:ea typeface="+mn-ea"/>
                          <a:cs typeface="+mn-cs"/>
                        </a:rPr>
                        <a:t>bloei</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100kg/4000</a:t>
                      </a:r>
                      <a:r>
                        <a:rPr lang="en-US" sz="1200" b="0" i="0" kern="1200" baseline="0" dirty="0" smtClean="0">
                          <a:solidFill>
                            <a:schemeClr val="dk1"/>
                          </a:solidFill>
                          <a:effectLst/>
                          <a:latin typeface="+mn-lt"/>
                          <a:ea typeface="+mn-ea"/>
                          <a:cs typeface="+mn-cs"/>
                        </a:rPr>
                        <a:t> m</a:t>
                      </a:r>
                      <a:r>
                        <a:rPr lang="en-US" sz="1200" b="0" i="0" kern="1200" baseline="30000" dirty="0" smtClean="0">
                          <a:solidFill>
                            <a:schemeClr val="dk1"/>
                          </a:solidFill>
                          <a:effectLst/>
                          <a:latin typeface="+mn-lt"/>
                          <a:ea typeface="+mn-ea"/>
                          <a:cs typeface="+mn-cs"/>
                        </a:rPr>
                        <a:t>2 </a:t>
                      </a:r>
                      <a:r>
                        <a:rPr lang="en-US" sz="1200" b="0" i="0" kern="1200" baseline="0" dirty="0" smtClean="0">
                          <a:solidFill>
                            <a:schemeClr val="dk1"/>
                          </a:solidFill>
                          <a:effectLst/>
                          <a:latin typeface="+mn-lt"/>
                          <a:ea typeface="+mn-ea"/>
                          <a:cs typeface="+mn-cs"/>
                        </a:rPr>
                        <a:t>&amp; </a:t>
                      </a:r>
                      <a:r>
                        <a:rPr lang="en-US" sz="1200" b="0" i="0" kern="1200" baseline="0" dirty="0" err="1" smtClean="0">
                          <a:solidFill>
                            <a:schemeClr val="dk1"/>
                          </a:solidFill>
                          <a:effectLst/>
                          <a:latin typeface="+mn-lt"/>
                          <a:ea typeface="+mn-ea"/>
                          <a:cs typeface="+mn-cs"/>
                        </a:rPr>
                        <a:t>vanaf</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vruchtdracht</a:t>
                      </a:r>
                      <a:r>
                        <a:rPr lang="en-US" sz="1200" b="0" i="0" kern="1200" baseline="0" dirty="0" smtClean="0">
                          <a:solidFill>
                            <a:schemeClr val="dk1"/>
                          </a:solidFill>
                          <a:effectLst/>
                          <a:latin typeface="+mn-lt"/>
                          <a:ea typeface="+mn-ea"/>
                          <a:cs typeface="+mn-cs"/>
                        </a:rPr>
                        <a:t>, 5</a:t>
                      </a:r>
                      <a:r>
                        <a:rPr lang="en-US" sz="1200" b="0" i="0" kern="1200" dirty="0" smtClean="0">
                          <a:solidFill>
                            <a:schemeClr val="dk1"/>
                          </a:solidFill>
                          <a:effectLst/>
                          <a:latin typeface="+mn-lt"/>
                          <a:ea typeface="+mn-ea"/>
                          <a:cs typeface="+mn-cs"/>
                        </a:rPr>
                        <a:t>0kg/4000</a:t>
                      </a:r>
                      <a:r>
                        <a:rPr lang="en-US" sz="1200" b="0" i="0" kern="1200" baseline="0" dirty="0" smtClean="0">
                          <a:solidFill>
                            <a:schemeClr val="dk1"/>
                          </a:solidFill>
                          <a:effectLst/>
                          <a:latin typeface="+mn-lt"/>
                          <a:ea typeface="+mn-ea"/>
                          <a:cs typeface="+mn-cs"/>
                        </a:rPr>
                        <a:t> m</a:t>
                      </a:r>
                      <a:r>
                        <a:rPr lang="en-US" sz="1200" b="0" i="0" kern="1200" baseline="30000" dirty="0" smtClean="0">
                          <a:solidFill>
                            <a:schemeClr val="dk1"/>
                          </a:solidFill>
                          <a:effectLst/>
                          <a:latin typeface="+mn-lt"/>
                          <a:ea typeface="+mn-ea"/>
                          <a:cs typeface="+mn-cs"/>
                        </a:rPr>
                        <a:t>2 </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elke</a:t>
                      </a:r>
                      <a:r>
                        <a:rPr lang="en-US" sz="1200" b="0" i="0" kern="1200" dirty="0" smtClean="0">
                          <a:solidFill>
                            <a:schemeClr val="dk1"/>
                          </a:solidFill>
                          <a:effectLst/>
                          <a:latin typeface="+mn-lt"/>
                          <a:ea typeface="+mn-ea"/>
                          <a:cs typeface="+mn-cs"/>
                        </a:rPr>
                        <a:t> 2 </a:t>
                      </a:r>
                      <a:r>
                        <a:rPr lang="en-US" sz="1200" b="0" i="0" kern="1200" dirty="0" err="1" smtClean="0">
                          <a:solidFill>
                            <a:schemeClr val="dk1"/>
                          </a:solidFill>
                          <a:effectLst/>
                          <a:latin typeface="+mn-lt"/>
                          <a:ea typeface="+mn-ea"/>
                          <a:cs typeface="+mn-cs"/>
                        </a:rPr>
                        <a:t>weken</a:t>
                      </a:r>
                      <a:r>
                        <a:rPr lang="en-US" sz="1200" b="0" i="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729531617"/>
                  </a:ext>
                </a:extLst>
              </a:tr>
              <a:tr h="370840">
                <a:tc>
                  <a:txBody>
                    <a:bodyPr/>
                    <a:lstStyle/>
                    <a:p>
                      <a:r>
                        <a:rPr lang="en-US" sz="1200" dirty="0" err="1" smtClean="0"/>
                        <a:t>Zoete</a:t>
                      </a:r>
                      <a:r>
                        <a:rPr lang="en-US" sz="1200" dirty="0" smtClean="0"/>
                        <a:t> </a:t>
                      </a:r>
                      <a:r>
                        <a:rPr lang="en-US" sz="1200" dirty="0" err="1" smtClean="0"/>
                        <a:t>patat</a:t>
                      </a:r>
                      <a:r>
                        <a:rPr lang="en-US" sz="1200" dirty="0" smtClean="0"/>
                        <a:t> </a:t>
                      </a:r>
                      <a:endParaRPr lang="en-US" sz="1200" dirty="0"/>
                    </a:p>
                  </a:txBody>
                  <a:tcPr/>
                </a:tc>
                <a:tc>
                  <a:txBody>
                    <a:bodyPr/>
                    <a:lstStyle/>
                    <a:p>
                      <a:r>
                        <a:rPr lang="en-US" sz="1200" baseline="0" dirty="0" smtClean="0"/>
                        <a:t>2 </a:t>
                      </a:r>
                      <a:r>
                        <a:rPr lang="en-US" sz="1200" baseline="0" dirty="0" err="1" smtClean="0"/>
                        <a:t>maanden</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150 kg/4000 m</a:t>
                      </a:r>
                      <a:r>
                        <a:rPr lang="en-US" sz="1200" baseline="30000" dirty="0" smtClean="0"/>
                        <a:t>2</a:t>
                      </a:r>
                      <a:endParaRPr lang="en-US" sz="1200" dirty="0"/>
                    </a:p>
                  </a:txBody>
                  <a:tcPr/>
                </a:tc>
                <a:extLst>
                  <a:ext uri="{0D108BD9-81ED-4DB2-BD59-A6C34878D82A}">
                    <a16:rowId xmlns:a16="http://schemas.microsoft.com/office/drawing/2014/main" val="3132886145"/>
                  </a:ext>
                </a:extLst>
              </a:tr>
              <a:tr h="370840">
                <a:tc>
                  <a:txBody>
                    <a:bodyPr/>
                    <a:lstStyle/>
                    <a:p>
                      <a:r>
                        <a:rPr lang="en-US" sz="1200" dirty="0" err="1" smtClean="0"/>
                        <a:t>Watermeloen</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250-350 </a:t>
                      </a:r>
                      <a:r>
                        <a:rPr lang="en-US" sz="1200" baseline="0" dirty="0" smtClean="0"/>
                        <a:t>kg/ha </a:t>
                      </a:r>
                      <a:r>
                        <a:rPr lang="en-US" sz="1200" baseline="0" dirty="0" err="1" smtClean="0"/>
                        <a:t>tijdens</a:t>
                      </a:r>
                      <a:r>
                        <a:rPr lang="en-US" sz="1200" baseline="0" dirty="0" smtClean="0"/>
                        <a:t> </a:t>
                      </a:r>
                      <a:r>
                        <a:rPr lang="en-US" sz="1200" baseline="0" dirty="0" err="1" smtClean="0"/>
                        <a:t>vanaf</a:t>
                      </a:r>
                      <a:r>
                        <a:rPr lang="en-US" sz="1200" baseline="0" dirty="0" smtClean="0"/>
                        <a:t> de </a:t>
                      </a:r>
                      <a:r>
                        <a:rPr lang="en-US" sz="1200" baseline="0" dirty="0" err="1" smtClean="0"/>
                        <a:t>bloei</a:t>
                      </a:r>
                      <a:r>
                        <a:rPr lang="en-US" sz="1200" baseline="0" dirty="0" smtClean="0"/>
                        <a:t> t/m de </a:t>
                      </a:r>
                      <a:r>
                        <a:rPr lang="en-US" sz="1200" baseline="0" dirty="0" err="1" smtClean="0"/>
                        <a:t>oogst</a:t>
                      </a:r>
                      <a:r>
                        <a:rPr lang="en-US" sz="1200" baseline="0" dirty="0" smtClean="0"/>
                        <a:t> </a:t>
                      </a:r>
                      <a:endParaRPr lang="en-US" sz="1200" dirty="0" smtClean="0"/>
                    </a:p>
                  </a:txBody>
                  <a:tcPr/>
                </a:tc>
                <a:extLst>
                  <a:ext uri="{0D108BD9-81ED-4DB2-BD59-A6C34878D82A}">
                    <a16:rowId xmlns:a16="http://schemas.microsoft.com/office/drawing/2014/main" val="2930498138"/>
                  </a:ext>
                </a:extLst>
              </a:tr>
            </a:tbl>
          </a:graphicData>
        </a:graphic>
      </p:graphicFrame>
      <p:pic>
        <p:nvPicPr>
          <p:cNvPr id="4" name="Picture 3"/>
          <p:cNvPicPr>
            <a:picLocks noChangeAspect="1"/>
          </p:cNvPicPr>
          <p:nvPr/>
        </p:nvPicPr>
        <p:blipFill>
          <a:blip r:embed="rId4"/>
          <a:stretch>
            <a:fillRect/>
          </a:stretch>
        </p:blipFill>
        <p:spPr>
          <a:xfrm>
            <a:off x="907115" y="994315"/>
            <a:ext cx="2050203" cy="683401"/>
          </a:xfrm>
          <a:prstGeom prst="rect">
            <a:avLst/>
          </a:prstGeom>
        </p:spPr>
      </p:pic>
      <p:pic>
        <p:nvPicPr>
          <p:cNvPr id="7" name="Picture 6"/>
          <p:cNvPicPr>
            <a:picLocks noChangeAspect="1"/>
          </p:cNvPicPr>
          <p:nvPr/>
        </p:nvPicPr>
        <p:blipFill>
          <a:blip r:embed="rId5"/>
          <a:stretch>
            <a:fillRect/>
          </a:stretch>
        </p:blipFill>
        <p:spPr>
          <a:xfrm>
            <a:off x="3194433" y="1064219"/>
            <a:ext cx="8756268" cy="1021705"/>
          </a:xfrm>
          <a:prstGeom prst="rect">
            <a:avLst/>
          </a:prstGeom>
        </p:spPr>
      </p:pic>
      <p:pic>
        <p:nvPicPr>
          <p:cNvPr id="15" name="Picture 14"/>
          <p:cNvPicPr>
            <a:picLocks noChangeAspect="1"/>
          </p:cNvPicPr>
          <p:nvPr/>
        </p:nvPicPr>
        <p:blipFill rotWithShape="1">
          <a:blip r:embed="rId6"/>
          <a:srcRect l="18199" t="4885" r="19923" b="9195"/>
          <a:stretch/>
        </p:blipFill>
        <p:spPr>
          <a:xfrm>
            <a:off x="3194433" y="2281548"/>
            <a:ext cx="1504568" cy="1392773"/>
          </a:xfrm>
          <a:prstGeom prst="rect">
            <a:avLst/>
          </a:prstGeom>
        </p:spPr>
      </p:pic>
      <p:pic>
        <p:nvPicPr>
          <p:cNvPr id="16" name="Picture 15"/>
          <p:cNvPicPr>
            <a:picLocks noChangeAspect="1"/>
          </p:cNvPicPr>
          <p:nvPr/>
        </p:nvPicPr>
        <p:blipFill>
          <a:blip r:embed="rId7"/>
          <a:stretch>
            <a:fillRect/>
          </a:stretch>
        </p:blipFill>
        <p:spPr>
          <a:xfrm>
            <a:off x="5119606" y="2197544"/>
            <a:ext cx="2692699" cy="1476777"/>
          </a:xfrm>
          <a:prstGeom prst="rect">
            <a:avLst/>
          </a:prstGeom>
        </p:spPr>
      </p:pic>
      <p:pic>
        <p:nvPicPr>
          <p:cNvPr id="17" name="Picture 16"/>
          <p:cNvPicPr>
            <a:picLocks noChangeAspect="1"/>
          </p:cNvPicPr>
          <p:nvPr/>
        </p:nvPicPr>
        <p:blipFill>
          <a:blip r:embed="rId8"/>
          <a:stretch>
            <a:fillRect/>
          </a:stretch>
        </p:blipFill>
        <p:spPr>
          <a:xfrm>
            <a:off x="7812305" y="2152604"/>
            <a:ext cx="2857500" cy="1600200"/>
          </a:xfrm>
          <a:prstGeom prst="rect">
            <a:avLst/>
          </a:prstGeom>
        </p:spPr>
      </p:pic>
    </p:spTree>
    <p:extLst>
      <p:ext uri="{BB962C8B-B14F-4D97-AF65-F5344CB8AC3E}">
        <p14:creationId xmlns:p14="http://schemas.microsoft.com/office/powerpoint/2010/main" val="385678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279400"/>
            <a:ext cx="3781425" cy="1152525"/>
          </a:xfrm>
          <a:prstGeom prst="rect">
            <a:avLst/>
          </a:prstGeom>
        </p:spPr>
      </p:pic>
      <p:sp>
        <p:nvSpPr>
          <p:cNvPr id="3" name="Content Placeholder 2"/>
          <p:cNvSpPr>
            <a:spLocks noGrp="1"/>
          </p:cNvSpPr>
          <p:nvPr>
            <p:ph idx="1"/>
          </p:nvPr>
        </p:nvSpPr>
        <p:spPr/>
        <p:txBody>
          <a:bodyPr>
            <a:normAutofit fontScale="70000" lnSpcReduction="20000"/>
          </a:bodyPr>
          <a:lstStyle/>
          <a:p>
            <a:r>
              <a:rPr lang="nl-NL" dirty="0" smtClean="0"/>
              <a:t>De </a:t>
            </a:r>
            <a:r>
              <a:rPr lang="nl-NL" dirty="0"/>
              <a:t>meststoffen geven nitraat-N af, dat snel opneembaar is door de plant. En calcium en borium, die ervoor zorgen dat de plant sterker wordt. Samen zorgen deze voedingsstoffen voor langdurige groei. Tegelijkertijd zijn planten en bomen die met </a:t>
            </a:r>
            <a:r>
              <a:rPr lang="nl-NL" dirty="0" err="1"/>
              <a:t>YaraLiva</a:t>
            </a:r>
            <a:r>
              <a:rPr lang="nl-NL" dirty="0"/>
              <a:t>-meststoffen zijn behandeld gezonder en minder gevoelig voor stressfactoren tijdens de groei. Kort voor de oogsttijd zorgen </a:t>
            </a:r>
            <a:r>
              <a:rPr lang="nl-NL" dirty="0" err="1" smtClean="0"/>
              <a:t>YaraLiva</a:t>
            </a:r>
            <a:r>
              <a:rPr lang="nl-NL" dirty="0" smtClean="0"/>
              <a:t>-meststoffen </a:t>
            </a:r>
            <a:r>
              <a:rPr lang="nl-NL" dirty="0"/>
              <a:t>ervoor dat het fruit, de knolgewassen, bladgroenten of sla groter en sterker worden en er nog beter uitzien</a:t>
            </a:r>
            <a:r>
              <a:rPr lang="nl-NL" dirty="0" smtClean="0"/>
              <a:t>.</a:t>
            </a:r>
          </a:p>
          <a:p>
            <a:r>
              <a:rPr lang="nl-NL" dirty="0"/>
              <a:t>Wanneer </a:t>
            </a:r>
            <a:r>
              <a:rPr lang="nl-NL" dirty="0" err="1"/>
              <a:t>YaraLiva</a:t>
            </a:r>
            <a:r>
              <a:rPr lang="nl-NL" dirty="0"/>
              <a:t> onderdeel uitmaakt van het bemestingsprogramma, zal de teler al snel merken dat het gewicht en de kwaliteit van zijn gewassen langer behouden blijven. Dit geldt vooral voor fruit en groenten. De gewassen zien er in het schap dus langer vers uit. Dat is een heel groot voordeel voor de supermarkt of groenteboer. </a:t>
            </a:r>
            <a:endParaRPr lang="nl-NL" dirty="0" smtClean="0"/>
          </a:p>
          <a:p>
            <a:r>
              <a:rPr lang="nl-NL" dirty="0"/>
              <a:t>Niemand vindt het fijn om een hap te nemen uit een stuk fruit dat er van buiten heerlijk uitziet, maar van binnen te zacht, bruin of zelf rot blijkt te zijn. Een van de voordelen van het opnemen van </a:t>
            </a:r>
            <a:r>
              <a:rPr lang="nl-NL" dirty="0" err="1"/>
              <a:t>YaraLiva</a:t>
            </a:r>
            <a:r>
              <a:rPr lang="nl-NL" dirty="0"/>
              <a:t> in een bemestingsprogramma is dat dit soort gevallen minder vaak voorkomen</a:t>
            </a:r>
            <a:r>
              <a:rPr lang="nl-NL" dirty="0" smtClean="0"/>
              <a:t>.</a:t>
            </a:r>
          </a:p>
          <a:p>
            <a:r>
              <a:rPr lang="nl-NL" dirty="0"/>
              <a:t>Beschadigd fruit en groenten zijn minder goed verkoopbaar, maar ze zijn ook vatbaarder voor ziekten. Vooral schimmels die ervoor zorgen dat het fruit gaat rotten. Het is bewezen dat de opname van </a:t>
            </a:r>
            <a:r>
              <a:rPr lang="nl-NL" dirty="0" err="1"/>
              <a:t>YaraLiva</a:t>
            </a:r>
            <a:r>
              <a:rPr lang="nl-NL" dirty="0"/>
              <a:t> in het bemestingsprogramma dit soort uiterlijke problemen met meer dan de helft vermindert.</a:t>
            </a:r>
            <a:endParaRPr lang="en-US" dirty="0"/>
          </a:p>
        </p:txBody>
      </p:sp>
    </p:spTree>
    <p:extLst>
      <p:ext uri="{BB962C8B-B14F-4D97-AF65-F5344CB8AC3E}">
        <p14:creationId xmlns:p14="http://schemas.microsoft.com/office/powerpoint/2010/main" val="254990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AutoShape 8" descr="http://www.financiarul.ro/wp-content/uploads/irigatii.jpg"/>
          <p:cNvSpPr>
            <a:spLocks noChangeAspect="1" noChangeArrowheads="1"/>
          </p:cNvSpPr>
          <p:nvPr/>
        </p:nvSpPr>
        <p:spPr bwMode="auto">
          <a:xfrm>
            <a:off x="1679575" y="-1409700"/>
            <a:ext cx="4381500" cy="2943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financiarul.ro/wp-content/uploads/irigatii.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data:image/jpeg;base64,/9j/4AAQSkZJRgABAQAAAQABAAD/2wCEAAkGBxQTEhQUEhQUFhQVFxQWFRcUFBQVFhQXFBcWFxQUFRQYHCggGBolHBUVITEhJSkrLi4uFx8zODMsNygtLisBCgoKDg0OGxAQGywkHyQsLCwsLCwsLCwsLCwsLCwsLCwsLCwsLCwsLCwsLCwsLCwsLCwsLCwsLCwsLCwsLCwsLP/AABEIAOAA4AMBIgACEQEDEQH/xAAcAAEAAgMBAQEAAAAAAAAAAAAABAUDBgcCAQj/xAA8EAACAQIDBgQCBwgBBQAAAAAAAQIDEQQhMQUGEkFRYSJxgZFCoRMyUrHB0fAHIzNicpLh8aIUFUNTsv/EABkBAQADAQEAAAAAAAAAAAAAAAACAwQBBf/EACQRAQEBAAMAAgICAgMAAAAAAAABAgMRIRIxBEEiYXHxMlHR/9oADAMBAAIRAxEAPwDuIAAAAAAAAAAAAAAAAAAAAAAAAAAAAAAAAAAAAAAAAAAAAAAAAAAAAADFisQqcJTlpFXZ9w83KMZPJtJ+V1c5370MgAOgD5xI+gAeYTTvbk7P9ep6AAAAAAAAAAAAAAAAAAHxsA3bUp8bvFTg7R8T7ZL3Knb+2HNuMH4F/wAu7NeqSMvLz/HzKN102iG9Em/qRtzu3kvMr9p73TeVNcK66t/ka/iK+XCuepGUCWbu/dQu6sau3Kr+OXuzxHb1ZaTl7swKij5LDnbjTny0nT2/OpHgqybj0v0JeG3jnS0qOcUlwxcUkvN8/Sxrjou7RljRtnL2IZzq1Kcmljjd6q839dxXSOX3FfPbFXnOX9zMFSkr5aEeosvc7ca/dQ+Wkj/uVT7T92WWzd46tPLjlwvVX+7oa+mjzxCywm7HR9l7fpUKfic5ucnO7d83ZNN9cjxX31fwwXqc+niHwpX5kiEsrkNb1nyLLyOgYPfOLdqkLd4/kzZcJioVI8UJJrt+K5HGlULHZW2J0ZXjJrquT80dxz39uzXf260Ch2NvLCraMvDJ+zf4F8apZfpIAB0AAAAAAAACm3lx3BT4FrP5R5lyaNvFi+OtK2kfCvTX53K+XXWXLeoq6jI1WdjJOREr1NTDn3Xaq1hzbM9JdTxhndolTp53N/Hn9oQtmZeRhue27JliUYY08zNUjlmuRio1FfPlY94id4+EZifTFUgpX4eSTd/Z+fIqcXfPLQnTjZXKrH1LStna3X2ObcsYoT6ipLMxRVzzNlNiFjJVlkS6dTw2K25Y045Io5R9Uz1c+JCRQ7EzC4hxadzp27G1Ppqdm/HCyfdcmcqibPuVjXGtFcpeH30+Zfwb96XZv6dHABtdAAAAAAAAYcXW4ISl9mLfsjm1erdm870VLYeXdxXzv+BoN8zJ+Tr6iG3yxCrvkWlGnd2Kzaq4ZtR7Fcz1Pkrr1hZol1KmRU4Z5k2pM2cd8cjD9PaSXuSalTIpqv1izoq8cyWddpZ9eME7tk+TsuRHwkbZaf7GInZvkW5nUXTLxLPLL17FPtLKWZbU5rJ/rsVW0ld3O2dxOcaMnYwSkea1VX8jD9IZ9faneOmZSzXmWiysVOE8VRIu5UzLyz1XI88J5ZlZikzOkyLQuN3f4tP+qP3lLTNl3Rw/FWh2aftmXcWfU8fbpgAN6QAAAAAAADX986lqMV1mvkmaXCPM2rfqeVJd5P7jV6DMfNO9oa+03DRSTb6FFtCOd/MvUnb0KraVuFeZLU86R1PFdSeZJ4upFhqS6STLMdoRDcLsnUV4TxGCTMe0MbGlFttLoTl+PtW4z6n7Phd3+/8A2RttVYR6X/MoYbTqzyj+7g7Xbzb9OVzzLCU3FOU5ybv4Fm305W+TLOuSzydf5/8AP9NeJmX1ixe1+FNrTS/ytfr2K3D7ZVSXC20+fl2LCOzZ5ZcKels5Lpm72RS7e2Lww4o/WTvdN38yq5kv/K2tN+XXkiViZZ9uRGnXsRsBjeOFm/Gter7ileTsct/7ZObrWe19u/FyfFYua42dRUKaXbkupllB309zHzTtmkY28jE2Z6mphkiiduV9jI3z9ntK7nL7KXzuaAdJ/Z1H91Uf80V7J/ma/wAf7Tw24AG10AAAAAAABqW/f/i8p/garhpG5760OKEH0bXvb8jSaMszLzTrXaOlw5rhKbG2cZrpmWdON43Kqo82uuR3d+kb7FbSZZYdJoqIOza6MssIzvFpXl7qqz8jXtuVVUqRWVln6rKz9vkbFj4txdsnY1SktVL693r0srfO5fjPe/8AHrRxvVWSjG3XT9dS12LFONnbidrt/JLoka3tKtwzin0X3XX/ANM2TZOItwpq7krfln+tCP5XJeuo3/jYntesY3B8N3e9s9WVVVNtp552vl8y821WSksk8s/Tn+uhS1VF6Nc8uZDjvyzKv13Goba2a6c+OGl7/wCDYt3NnubU7ZWv+vU8bUkppw5q3R65P1zR0F0acYwjCNlGKWizfNuyL5manbzuafzV30drIxtLMm4mne7RXyla/cxc2eqqsYajMUmepyMNaqrK3+zHPtCvsc2dR3Bp2oS/qX3HL8GryR2DdXD8GHh/NeXvp8kb+CJ5ni3ABpAAAAAAAAFZvFS4qEv5bS9tfkc1rq0zrVampRcXo017nK9sUnCbT1TafoU807yjr6TsPO8CmxeTJuCrXViLjldso5PcSoqnENKaa56+aJ+EmV9eF01zWcfNar2POCxNyOd9dVV+2w4lfu5NZtJmlSq3nLPX8jbJYvwed4v1WqNZr4GVL94leKd2107o38Ws3TRizpA2pC84ySvpl1y/wWVDGKEUr+Nvw25evYi4qtGSvHVZr8P13IVWaspp535/DzSS9zvNxy67rZw8lkvS3pT0dR8U2/RLkZ+GDbbjFPk12KfE1HKKaeds3bu8/uM9Os7XeVtO/mvMhM+Lfn68YxJVVw5xcovias3a+S+/0XkdDmrRXc5zKtxyguUWm33vobvUxXgWeVv0rlknxz0z3+W/HjF4lLQqqta5ixVVke7PJ/J5bb07rHTNORFqVLsVZZGOnmyrhzdXtm1Gxbr4J1asYrm7X6dX7XOy0qailFaJJLyRpX7Ntl8MHWkvrXjDy+J/h7m7nq8c8dv10AAscAAAAAAAADRt+cBaaqJZTWf9S/xY3khbYwKrUpQ52vHtJaHNTudDlOFqcLJOLjdXIWNi4TaeTT9mtUZsJiU/C+Zjnl+FVKjFshOdmmuevZou9sYNxb6cjXpqzaej+Xcq66tzUL9rfC1HK2drFjS0z0KHZ9TxJPl+BdUXct4b/FPNa3trZ7pSc4Lwdvh6+aKiPDNZ6rRr7mb9iKN42Zz/AGnQdKq0soy08zZx7up8avzrpLwknGNln58j1Uba8T8iPQm+R7s22uf3F0kWW2pGCp3TSWbdve6/B+5seap8N37WyKHANRaTys816LUvp1+KHV29iH5O5nM7S4s2XtXydz6mOExSmeTufJZusdeZL2PhnUnGKV3JqK9WVrd2b3+zPZnHX42sqav6vJfrsXcPH14y/ddOwWGVOnCEdIxUV6IzgG5EAAAAAAAAAAAAAafvvu/xxdakvEs5pc19pdzniXNHcznu++wo0n9LTVozdpJaKXVdmU8vHL6jqdtfVT6SObvY1/aVAtcNLhZ82hQurmTlnyz/AHFVUmDq+JPtb2/xY2fZsL2NZ+itfs7l3g8ZwqLO8W5PdGavcRh7I57vbRzuuTubTtDbd1Y1HFYptu+d7mjP5GPnJloxO1ZgsQ9CzwavL5FTUjwXd0r/AKsizwfFBKTTtLP8n5Gz+2jGpLJV1jsMrRdk2rJ975a9jPg6Ph7Lkvib11EHGcUrrRc7ZrQ+YZuN09NLq7fYxbs1nq/b0N4vfcYMTHNuD9OnYh1W9C3rUtZR+JX0t6kCGH1epTnHjDuMWEpXkdq3J2Z9Dhk2rSqeJ9l8K9s/U59uVsT6evFNeCPin5LRerOwpGrjz+2fXgAC1AAAAAAAAAAAAAACJtbBKtRnTfxLLs/hfuSwBxLEwcZNNWcW010aeZnw2Ii1aehtG/e77u8RSV0/4iXwv7dunU0DEO2aMXJLjXcU6nSRiYRU2n9Xm0r2T5tEGlVys+RgrV76kSdboUy9+VD9s2KbKya1uZq+Kt9Z278iu2hiPC87mjjxmexbNIi/eVVfOKa/yb7tLEQlQhl4opJ20slaxqOy8KoxTerzLKrVurEry6ynjU79ZMFUcXlmvf2LiDbXEm0l6XKDC1+HJ+he0qqSu2raqK5kde3t7fFyS4K2ErfXu2lqnrYyYOEqkoxgm22krc2+SLLBbOxWKVqVKag8nJ+Ff3PI6HupupDCrilaVW2vKHaP5k8Yt+2Dn5M2+Jm7GxVhqSjrOWc33+yuyLgA0MtvYAA4AAAAAAAAAAAAAAAANGobx7k06qlOj4J2b4UvBJ9l8LfsbeDlkv2PzxiKFm08msiDVoJHWt7tyJVpurh+G8s5QeV3zcXpn0ZomP3UxcPrUJ26xXEveNzNrj9+ldy1n/oKlfww4bZJuUktSDU2JFTlDijknaTbtxReXD5l7PDyjlaz59SuxVF3QzLL9OTuIFKtKL4Zx9UWFPGU1qn6ZihhM/MtsDuHjK7vCjJRekp2grdfFm/QnM+epZzftCo/R1Gopu8mklZavI7Lu7+z/D4e0p/vZ/zJcC8o8/Uot0/2XfQzjVxNRScWpKEL2undcUnquyR0wnnP9LZbJ0+RVskfQCxEAAAAAAAAAAAAAAAAAAAAAAAAAAEDaGxaFb+LShJ9WrS/uWZVPcbA/wDp/wCc/wAzZAOjtS7M3VwlCXFTox4uTleTXlxN2LoAAAAAAAAAAAAAAAAAAAAAAAAAAAAAAAAAAAAAAAAAAAAAAAAAAAAAAA//2Q=="/>
          <p:cNvSpPr>
            <a:spLocks noChangeAspect="1" noChangeArrowheads="1"/>
          </p:cNvSpPr>
          <p:nvPr/>
        </p:nvSpPr>
        <p:spPr bwMode="auto">
          <a:xfrm>
            <a:off x="1679576" y="-2247900"/>
            <a:ext cx="4695825" cy="469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2820976" y="145081"/>
            <a:ext cx="6563981" cy="707886"/>
          </a:xfrm>
          <a:prstGeom prst="rect">
            <a:avLst/>
          </a:prstGeom>
          <a:noFill/>
        </p:spPr>
        <p:txBody>
          <a:bodyPr wrap="square" rtlCol="0">
            <a:spAutoFit/>
          </a:bodyPr>
          <a:lstStyle/>
          <a:p>
            <a:r>
              <a:rPr lang="nl-NL" sz="2400" b="1" dirty="0"/>
              <a:t>De beste Kalk Stikstof </a:t>
            </a:r>
            <a:r>
              <a:rPr lang="nl-NL" sz="2400" b="1" dirty="0" smtClean="0"/>
              <a:t>met Borium </a:t>
            </a:r>
          </a:p>
          <a:p>
            <a:r>
              <a:rPr lang="en-US" sz="1600" b="1" dirty="0" err="1" smtClean="0"/>
              <a:t>Optimale</a:t>
            </a:r>
            <a:r>
              <a:rPr lang="en-US" sz="1600" b="1" dirty="0" smtClean="0"/>
              <a:t> </a:t>
            </a:r>
            <a:r>
              <a:rPr lang="en-US" sz="1600" b="1" dirty="0" err="1"/>
              <a:t>groei</a:t>
            </a:r>
            <a:r>
              <a:rPr lang="en-US" sz="1600" b="1" dirty="0"/>
              <a:t> van </a:t>
            </a:r>
            <a:r>
              <a:rPr lang="en-US" sz="1600" b="1" dirty="0" err="1"/>
              <a:t>wortels</a:t>
            </a:r>
            <a:r>
              <a:rPr lang="en-US" sz="1600" b="1" dirty="0"/>
              <a:t>, </a:t>
            </a:r>
            <a:r>
              <a:rPr lang="en-US" sz="1600" b="1" dirty="0" err="1"/>
              <a:t>blad</a:t>
            </a:r>
            <a:r>
              <a:rPr lang="en-US" sz="1600" b="1" dirty="0"/>
              <a:t>, </a:t>
            </a:r>
            <a:r>
              <a:rPr lang="en-US" sz="1600" b="1" dirty="0" err="1"/>
              <a:t>bloemen</a:t>
            </a:r>
            <a:r>
              <a:rPr lang="en-US" sz="1600" b="1" dirty="0"/>
              <a:t> </a:t>
            </a:r>
            <a:r>
              <a:rPr lang="en-US" sz="1600" b="1" dirty="0"/>
              <a:t>en </a:t>
            </a:r>
            <a:r>
              <a:rPr lang="en-US" sz="1600" b="1" dirty="0" err="1"/>
              <a:t>vruchten</a:t>
            </a:r>
            <a:r>
              <a:rPr lang="en-US" sz="1600" b="1" dirty="0"/>
              <a:t> van </a:t>
            </a:r>
            <a:r>
              <a:rPr lang="en-US" sz="1600" b="1" dirty="0" err="1"/>
              <a:t>zaai</a:t>
            </a:r>
            <a:r>
              <a:rPr lang="en-US" sz="1600" b="1" dirty="0"/>
              <a:t> tot </a:t>
            </a:r>
            <a:r>
              <a:rPr lang="en-US" sz="1600" b="1" dirty="0" err="1"/>
              <a:t>oogst</a:t>
            </a:r>
            <a:r>
              <a:rPr lang="en-US" sz="1600" b="1" dirty="0"/>
              <a:t>. </a:t>
            </a:r>
            <a:endParaRPr lang="nl-NL" sz="1600" b="1" dirty="0"/>
          </a:p>
        </p:txBody>
      </p:sp>
      <p:pic>
        <p:nvPicPr>
          <p:cNvPr id="28" name="Picture 27" descr="Yara logo 620x620.jpg"/>
          <p:cNvPicPr>
            <a:picLocks noChangeAspect="1"/>
          </p:cNvPicPr>
          <p:nvPr/>
        </p:nvPicPr>
        <p:blipFill>
          <a:blip r:embed="rId2" cstate="print"/>
          <a:stretch>
            <a:fillRect/>
          </a:stretch>
        </p:blipFill>
        <p:spPr>
          <a:xfrm>
            <a:off x="1157917" y="122523"/>
            <a:ext cx="792088" cy="792088"/>
          </a:xfrm>
          <a:prstGeom prst="rect">
            <a:avLst/>
          </a:prstGeom>
        </p:spPr>
      </p:pic>
      <p:grpSp>
        <p:nvGrpSpPr>
          <p:cNvPr id="2" name="Group 1"/>
          <p:cNvGrpSpPr/>
          <p:nvPr/>
        </p:nvGrpSpPr>
        <p:grpSpPr>
          <a:xfrm>
            <a:off x="463551" y="1016254"/>
            <a:ext cx="2437593" cy="3881447"/>
            <a:chOff x="-182853" y="1680771"/>
            <a:chExt cx="2437593" cy="3881447"/>
          </a:xfrm>
        </p:grpSpPr>
        <p:pic>
          <p:nvPicPr>
            <p:cNvPr id="1026" name="Picture 2" descr="http://www.pronaca.com/site/images/agricola/thumbs/nitrab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53" y="2489834"/>
              <a:ext cx="2437593" cy="30723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p:cNvPicPr>
              <a:picLocks noChangeAspect="1" noChangeArrowheads="1"/>
            </p:cNvPicPr>
            <p:nvPr/>
          </p:nvPicPr>
          <p:blipFill>
            <a:blip r:embed="rId4" cstate="print"/>
            <a:srcRect/>
            <a:stretch>
              <a:fillRect/>
            </a:stretch>
          </p:blipFill>
          <p:spPr bwMode="auto">
            <a:xfrm>
              <a:off x="162201" y="1680771"/>
              <a:ext cx="1947673" cy="731520"/>
            </a:xfrm>
            <a:prstGeom prst="rect">
              <a:avLst/>
            </a:prstGeom>
            <a:noFill/>
            <a:ln w="9525">
              <a:noFill/>
              <a:miter lim="800000"/>
              <a:headEnd/>
              <a:tailEnd/>
            </a:ln>
          </p:spPr>
        </p:pic>
      </p:grpSp>
      <p:sp>
        <p:nvSpPr>
          <p:cNvPr id="35" name="TextBox 34"/>
          <p:cNvSpPr txBox="1"/>
          <p:nvPr/>
        </p:nvSpPr>
        <p:spPr>
          <a:xfrm>
            <a:off x="2901144" y="1900650"/>
            <a:ext cx="7077075" cy="584775"/>
          </a:xfrm>
          <a:prstGeom prst="rect">
            <a:avLst/>
          </a:prstGeom>
          <a:noFill/>
        </p:spPr>
        <p:txBody>
          <a:bodyPr wrap="square" rtlCol="0">
            <a:spAutoFit/>
          </a:bodyPr>
          <a:lstStyle/>
          <a:p>
            <a:r>
              <a:rPr lang="en-US" sz="3200" b="1" dirty="0" err="1">
                <a:solidFill>
                  <a:srgbClr val="002060"/>
                </a:solidFill>
              </a:rPr>
              <a:t>Kracht</a:t>
            </a:r>
            <a:r>
              <a:rPr lang="en-US" sz="3200" b="1" dirty="0">
                <a:solidFill>
                  <a:srgbClr val="002060"/>
                </a:solidFill>
              </a:rPr>
              <a:t> </a:t>
            </a:r>
            <a:r>
              <a:rPr lang="en-US" sz="3200" b="1" dirty="0" err="1">
                <a:solidFill>
                  <a:srgbClr val="002060"/>
                </a:solidFill>
              </a:rPr>
              <a:t>voor</a:t>
            </a:r>
            <a:r>
              <a:rPr lang="en-US" sz="3200" b="1" dirty="0">
                <a:solidFill>
                  <a:srgbClr val="002060"/>
                </a:solidFill>
              </a:rPr>
              <a:t> de Boer, </a:t>
            </a:r>
            <a:r>
              <a:rPr lang="en-US" sz="3200" b="1" dirty="0" err="1">
                <a:solidFill>
                  <a:srgbClr val="002060"/>
                </a:solidFill>
              </a:rPr>
              <a:t>Succes</a:t>
            </a:r>
            <a:r>
              <a:rPr lang="en-US" sz="3200" b="1" dirty="0">
                <a:solidFill>
                  <a:srgbClr val="002060"/>
                </a:solidFill>
              </a:rPr>
              <a:t> </a:t>
            </a:r>
            <a:r>
              <a:rPr lang="en-US" sz="3200" b="1" dirty="0" err="1">
                <a:solidFill>
                  <a:srgbClr val="002060"/>
                </a:solidFill>
              </a:rPr>
              <a:t>verzekerd</a:t>
            </a:r>
            <a:r>
              <a:rPr lang="en-US" sz="3200" b="1" dirty="0">
                <a:solidFill>
                  <a:srgbClr val="002060"/>
                </a:solidFill>
              </a:rPr>
              <a:t> !</a:t>
            </a:r>
          </a:p>
        </p:txBody>
      </p:sp>
      <p:pic>
        <p:nvPicPr>
          <p:cNvPr id="4" name="Picture 3"/>
          <p:cNvPicPr>
            <a:picLocks noChangeAspect="1"/>
          </p:cNvPicPr>
          <p:nvPr/>
        </p:nvPicPr>
        <p:blipFill rotWithShape="1">
          <a:blip r:embed="rId5"/>
          <a:srcRect r="2275"/>
          <a:stretch/>
        </p:blipFill>
        <p:spPr>
          <a:xfrm>
            <a:off x="2820976" y="909232"/>
            <a:ext cx="7377124" cy="846666"/>
          </a:xfrm>
          <a:prstGeom prst="rect">
            <a:avLst/>
          </a:prstGeom>
        </p:spPr>
      </p:pic>
      <p:sp>
        <p:nvSpPr>
          <p:cNvPr id="19" name="TextBox 18"/>
          <p:cNvSpPr txBox="1"/>
          <p:nvPr/>
        </p:nvSpPr>
        <p:spPr>
          <a:xfrm>
            <a:off x="262718" y="5208365"/>
            <a:ext cx="3902882" cy="138499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Het lost direct op </a:t>
            </a:r>
            <a:r>
              <a:rPr lang="en-US" sz="1400" b="1" dirty="0" err="1"/>
              <a:t>na</a:t>
            </a:r>
            <a:r>
              <a:rPr lang="en-US" sz="1400" b="1" dirty="0"/>
              <a:t> contact met </a:t>
            </a:r>
            <a:r>
              <a:rPr lang="en-US" sz="1400" b="1" dirty="0" err="1"/>
              <a:t>dauw</a:t>
            </a:r>
            <a:r>
              <a:rPr lang="en-US" sz="1400" b="1" dirty="0"/>
              <a:t> of </a:t>
            </a:r>
            <a:r>
              <a:rPr lang="en-US" sz="1400" b="1" dirty="0" err="1"/>
              <a:t>vochtige</a:t>
            </a:r>
            <a:r>
              <a:rPr lang="en-US" sz="1400" b="1" dirty="0"/>
              <a:t> </a:t>
            </a:r>
            <a:r>
              <a:rPr lang="en-US" sz="1400" b="1" dirty="0" err="1"/>
              <a:t>bodem</a:t>
            </a:r>
            <a:r>
              <a:rPr lang="en-US" sz="1400" b="1" dirty="0"/>
              <a:t>.</a:t>
            </a:r>
          </a:p>
          <a:p>
            <a:pPr marL="285750" indent="-285750">
              <a:buFont typeface="Arial" panose="020B0604020202020204" pitchFamily="34" charset="0"/>
              <a:buChar char="•"/>
            </a:pPr>
            <a:r>
              <a:rPr lang="en-US" sz="1400" b="1" dirty="0" err="1"/>
              <a:t>Laag</a:t>
            </a:r>
            <a:r>
              <a:rPr lang="en-US" sz="1400" b="1" dirty="0"/>
              <a:t> </a:t>
            </a:r>
            <a:r>
              <a:rPr lang="en-US" sz="1400" b="1" dirty="0" err="1"/>
              <a:t>risico</a:t>
            </a:r>
            <a:r>
              <a:rPr lang="en-US" sz="1400" b="1" dirty="0"/>
              <a:t> </a:t>
            </a:r>
            <a:r>
              <a:rPr lang="en-US" sz="1400" b="1" dirty="0" err="1"/>
              <a:t>bladverbranding</a:t>
            </a:r>
            <a:r>
              <a:rPr lang="en-US" sz="1400" b="1" dirty="0"/>
              <a:t>. </a:t>
            </a:r>
          </a:p>
          <a:p>
            <a:pPr marL="285750" indent="-285750">
              <a:buFont typeface="Arial" panose="020B0604020202020204" pitchFamily="34" charset="0"/>
              <a:buChar char="•"/>
            </a:pPr>
            <a:r>
              <a:rPr lang="en-US" sz="1400" b="1" i="1" dirty="0" err="1"/>
              <a:t>Zie</a:t>
            </a:r>
            <a:r>
              <a:rPr lang="en-US" sz="1400" b="1" i="1" dirty="0"/>
              <a:t> </a:t>
            </a:r>
            <a:r>
              <a:rPr lang="en-US" sz="1400" b="1" i="1" dirty="0" err="1"/>
              <a:t>teeltadviesbladen</a:t>
            </a:r>
            <a:r>
              <a:rPr lang="en-US" sz="1400" b="1" i="1" dirty="0"/>
              <a:t> HJAGRO </a:t>
            </a:r>
            <a:r>
              <a:rPr lang="en-US" sz="1400" b="1" i="1" dirty="0" err="1"/>
              <a:t>voor</a:t>
            </a:r>
            <a:r>
              <a:rPr lang="en-US" sz="1400" b="1" i="1" dirty="0"/>
              <a:t> </a:t>
            </a:r>
            <a:r>
              <a:rPr lang="en-US" sz="1400" b="1" i="1" dirty="0" err="1"/>
              <a:t>hoeveelheden</a:t>
            </a:r>
            <a:r>
              <a:rPr lang="en-US" sz="1400" b="1" i="1" dirty="0"/>
              <a:t> per </a:t>
            </a:r>
            <a:r>
              <a:rPr lang="en-US" sz="1400" b="1" i="1" dirty="0" err="1"/>
              <a:t>gewas</a:t>
            </a:r>
            <a:r>
              <a:rPr lang="en-US" sz="1400" b="1" i="1" dirty="0"/>
              <a:t>. </a:t>
            </a:r>
          </a:p>
          <a:p>
            <a:pPr marL="285750" indent="-285750">
              <a:buFont typeface="Arial" panose="020B0604020202020204" pitchFamily="34" charset="0"/>
              <a:buChar char="•"/>
            </a:pPr>
            <a:r>
              <a:rPr lang="en-US" sz="1400" b="1" dirty="0"/>
              <a:t>In </a:t>
            </a:r>
            <a:r>
              <a:rPr lang="en-US" sz="1400" b="1" dirty="0"/>
              <a:t>5, 10 en 50 kg </a:t>
            </a:r>
            <a:r>
              <a:rPr lang="en-US" sz="1400" b="1" dirty="0" err="1"/>
              <a:t>verpakking</a:t>
            </a:r>
            <a:r>
              <a:rPr lang="en-US" sz="1400" b="1" dirty="0"/>
              <a:t> </a:t>
            </a:r>
            <a:r>
              <a:rPr lang="en-US" sz="1400" b="1" dirty="0" err="1"/>
              <a:t>beschikbaar</a:t>
            </a:r>
            <a:r>
              <a:rPr lang="en-US" sz="1400" b="1" dirty="0" smtClean="0"/>
              <a:t>.</a:t>
            </a:r>
          </a:p>
        </p:txBody>
      </p:sp>
      <p:graphicFrame>
        <p:nvGraphicFramePr>
          <p:cNvPr id="21" name="Content Placeholder 3"/>
          <p:cNvGraphicFramePr>
            <a:graphicFrameLocks/>
          </p:cNvGraphicFramePr>
          <p:nvPr>
            <p:extLst>
              <p:ext uri="{D42A27DB-BD31-4B8C-83A1-F6EECF244321}">
                <p14:modId xmlns:p14="http://schemas.microsoft.com/office/powerpoint/2010/main" val="2180563286"/>
              </p:ext>
            </p:extLst>
          </p:nvPr>
        </p:nvGraphicFramePr>
        <p:xfrm>
          <a:off x="3870325" y="2535436"/>
          <a:ext cx="7889875" cy="4162950"/>
        </p:xfrm>
        <a:graphic>
          <a:graphicData uri="http://schemas.openxmlformats.org/drawingml/2006/table">
            <a:tbl>
              <a:tblPr firstRow="1" bandRow="1">
                <a:tableStyleId>{5C22544A-7EE6-4342-B048-85BDC9FD1C3A}</a:tableStyleId>
              </a:tblPr>
              <a:tblGrid>
                <a:gridCol w="1793875">
                  <a:extLst>
                    <a:ext uri="{9D8B030D-6E8A-4147-A177-3AD203B41FA5}">
                      <a16:colId xmlns:a16="http://schemas.microsoft.com/office/drawing/2014/main" val="354455921"/>
                    </a:ext>
                  </a:extLst>
                </a:gridCol>
                <a:gridCol w="6096000">
                  <a:extLst>
                    <a:ext uri="{9D8B030D-6E8A-4147-A177-3AD203B41FA5}">
                      <a16:colId xmlns:a16="http://schemas.microsoft.com/office/drawing/2014/main" val="519338536"/>
                    </a:ext>
                  </a:extLst>
                </a:gridCol>
              </a:tblGrid>
              <a:tr h="333450">
                <a:tc>
                  <a:txBody>
                    <a:bodyPr/>
                    <a:lstStyle/>
                    <a:p>
                      <a:r>
                        <a:rPr lang="en-US" sz="1200" dirty="0" err="1" smtClean="0"/>
                        <a:t>Gewas</a:t>
                      </a:r>
                      <a:r>
                        <a:rPr lang="en-US" sz="1200" dirty="0" smtClean="0"/>
                        <a:t> </a:t>
                      </a:r>
                      <a:endParaRPr lang="en-US" sz="1200" dirty="0"/>
                    </a:p>
                  </a:txBody>
                  <a:tcPr/>
                </a:tc>
                <a:tc>
                  <a:txBody>
                    <a:bodyPr/>
                    <a:lstStyle/>
                    <a:p>
                      <a:r>
                        <a:rPr lang="en-US" sz="1200" dirty="0" err="1" smtClean="0"/>
                        <a:t>Gebruik</a:t>
                      </a:r>
                      <a:r>
                        <a:rPr lang="en-US" sz="1200" dirty="0" smtClean="0"/>
                        <a:t>  15-9-20</a:t>
                      </a:r>
                      <a:endParaRPr lang="en-US" sz="1200" dirty="0"/>
                    </a:p>
                  </a:txBody>
                  <a:tcPr/>
                </a:tc>
                <a:extLst>
                  <a:ext uri="{0D108BD9-81ED-4DB2-BD59-A6C34878D82A}">
                    <a16:rowId xmlns:a16="http://schemas.microsoft.com/office/drawing/2014/main" val="2040421170"/>
                  </a:ext>
                </a:extLst>
              </a:tr>
              <a:tr h="333450">
                <a:tc>
                  <a:txBody>
                    <a:bodyPr/>
                    <a:lstStyle/>
                    <a:p>
                      <a:r>
                        <a:rPr lang="en-US" sz="1200" dirty="0" err="1" smtClean="0"/>
                        <a:t>Banaan</a:t>
                      </a:r>
                      <a:r>
                        <a:rPr lang="en-US" sz="1200" dirty="0" smtClean="0"/>
                        <a:t> </a:t>
                      </a:r>
                      <a:endParaRPr lang="en-US" sz="1200" b="1" dirty="0"/>
                    </a:p>
                  </a:txBody>
                  <a:tcPr/>
                </a:tc>
                <a:tc>
                  <a:txBody>
                    <a:bodyPr/>
                    <a:lstStyle/>
                    <a:p>
                      <a:r>
                        <a:rPr lang="en-US" sz="1200" dirty="0" smtClean="0"/>
                        <a:t>20 g/plant </a:t>
                      </a:r>
                      <a:r>
                        <a:rPr lang="en-US" sz="1200" dirty="0" err="1" smtClean="0"/>
                        <a:t>elke</a:t>
                      </a:r>
                      <a:r>
                        <a:rPr lang="en-US" sz="1200" dirty="0" smtClean="0"/>
                        <a:t> </a:t>
                      </a:r>
                      <a:r>
                        <a:rPr lang="en-US" sz="1200" dirty="0" err="1" smtClean="0"/>
                        <a:t>maand</a:t>
                      </a:r>
                      <a:r>
                        <a:rPr lang="en-US" sz="1200" dirty="0" smtClean="0"/>
                        <a:t> </a:t>
                      </a:r>
                      <a:r>
                        <a:rPr lang="en-US" sz="1200" dirty="0" err="1" smtClean="0"/>
                        <a:t>vanaf</a:t>
                      </a:r>
                      <a:r>
                        <a:rPr lang="en-US" sz="1200" dirty="0" smtClean="0"/>
                        <a:t> </a:t>
                      </a:r>
                      <a:r>
                        <a:rPr lang="en-US" sz="1200" dirty="0" err="1" smtClean="0"/>
                        <a:t>overplanten</a:t>
                      </a:r>
                      <a:r>
                        <a:rPr lang="en-US" sz="1200" dirty="0" smtClean="0"/>
                        <a:t> t/m de </a:t>
                      </a:r>
                      <a:r>
                        <a:rPr lang="en-US" sz="1200" dirty="0" err="1" smtClean="0"/>
                        <a:t>oogst</a:t>
                      </a:r>
                      <a:r>
                        <a:rPr lang="en-US" sz="1200" dirty="0" smtClean="0"/>
                        <a:t> </a:t>
                      </a:r>
                      <a:endParaRPr lang="en-US" sz="1200" dirty="0"/>
                    </a:p>
                  </a:txBody>
                  <a:tcPr/>
                </a:tc>
                <a:extLst>
                  <a:ext uri="{0D108BD9-81ED-4DB2-BD59-A6C34878D82A}">
                    <a16:rowId xmlns:a16="http://schemas.microsoft.com/office/drawing/2014/main" val="2093917089"/>
                  </a:ext>
                </a:extLst>
              </a:tr>
              <a:tr h="333450">
                <a:tc>
                  <a:txBody>
                    <a:bodyPr/>
                    <a:lstStyle/>
                    <a:p>
                      <a:r>
                        <a:rPr lang="en-US" sz="1200" dirty="0" err="1" smtClean="0"/>
                        <a:t>Bonen</a:t>
                      </a:r>
                      <a:r>
                        <a:rPr lang="en-US" sz="1200" baseline="0" dirty="0" smtClean="0"/>
                        <a:t> </a:t>
                      </a:r>
                      <a:endParaRPr lang="en-US" sz="1200" dirty="0"/>
                    </a:p>
                  </a:txBody>
                  <a:tcPr/>
                </a:tc>
                <a:tc>
                  <a:txBody>
                    <a:bodyPr/>
                    <a:lstStyle/>
                    <a:p>
                      <a:r>
                        <a:rPr lang="en-US" sz="1200" dirty="0" smtClean="0"/>
                        <a:t>2 g/plant</a:t>
                      </a:r>
                      <a:r>
                        <a:rPr lang="en-US" sz="1200" baseline="0" dirty="0" smtClean="0"/>
                        <a:t> </a:t>
                      </a:r>
                      <a:r>
                        <a:rPr lang="en-US" sz="1200" baseline="0" dirty="0" err="1" smtClean="0"/>
                        <a:t>elke</a:t>
                      </a:r>
                      <a:r>
                        <a:rPr lang="en-US" sz="1200" baseline="0" dirty="0" smtClean="0"/>
                        <a:t> 10-14 </a:t>
                      </a:r>
                      <a:r>
                        <a:rPr lang="en-US" sz="1200" baseline="0" dirty="0" err="1" smtClean="0"/>
                        <a:t>dagen</a:t>
                      </a:r>
                      <a:r>
                        <a:rPr lang="en-US" sz="1200" baseline="0" dirty="0" smtClean="0"/>
                        <a:t> </a:t>
                      </a:r>
                      <a:r>
                        <a:rPr lang="en-US" sz="1200" baseline="0" dirty="0" err="1" smtClean="0"/>
                        <a:t>vanaf</a:t>
                      </a:r>
                      <a:r>
                        <a:rPr lang="en-US" sz="1200" baseline="0" dirty="0" smtClean="0"/>
                        <a:t> de </a:t>
                      </a:r>
                      <a:r>
                        <a:rPr lang="en-US" sz="1200" baseline="0" dirty="0" err="1" smtClean="0"/>
                        <a:t>bloei</a:t>
                      </a:r>
                      <a:r>
                        <a:rPr lang="en-US" sz="1200" baseline="0" dirty="0" smtClean="0"/>
                        <a:t> t/m de </a:t>
                      </a:r>
                      <a:r>
                        <a:rPr lang="en-US" sz="1200" baseline="0" dirty="0" err="1" smtClean="0"/>
                        <a:t>oogst</a:t>
                      </a:r>
                      <a:r>
                        <a:rPr lang="en-US" sz="1200" baseline="0" dirty="0" smtClean="0"/>
                        <a:t> </a:t>
                      </a:r>
                      <a:endParaRPr lang="en-US" sz="1200" dirty="0"/>
                    </a:p>
                  </a:txBody>
                  <a:tcPr/>
                </a:tc>
                <a:extLst>
                  <a:ext uri="{0D108BD9-81ED-4DB2-BD59-A6C34878D82A}">
                    <a16:rowId xmlns:a16="http://schemas.microsoft.com/office/drawing/2014/main" val="3551111207"/>
                  </a:ext>
                </a:extLst>
              </a:tr>
              <a:tr h="333450">
                <a:tc>
                  <a:txBody>
                    <a:bodyPr/>
                    <a:lstStyle/>
                    <a:p>
                      <a:r>
                        <a:rPr lang="en-US" sz="1200" dirty="0" smtClean="0"/>
                        <a:t>Kool</a:t>
                      </a:r>
                      <a:endParaRPr lang="en-US" sz="1200" dirty="0"/>
                    </a:p>
                  </a:txBody>
                  <a:tcPr/>
                </a:tc>
                <a:tc>
                  <a:txBody>
                    <a:bodyPr/>
                    <a:lstStyle/>
                    <a:p>
                      <a:r>
                        <a:rPr lang="en-US" sz="1200" baseline="0" dirty="0" smtClean="0"/>
                        <a:t>50 </a:t>
                      </a:r>
                      <a:r>
                        <a:rPr lang="en-US" sz="1200" baseline="0" dirty="0" smtClean="0"/>
                        <a:t>kg/4000 m</a:t>
                      </a:r>
                      <a:r>
                        <a:rPr lang="en-US" sz="1200" baseline="30000" dirty="0" smtClean="0"/>
                        <a:t>2</a:t>
                      </a:r>
                      <a:r>
                        <a:rPr lang="en-US" sz="1200" baseline="0" dirty="0" smtClean="0"/>
                        <a:t> </a:t>
                      </a:r>
                      <a:r>
                        <a:rPr lang="en-US" sz="1200" baseline="0" dirty="0" err="1" smtClean="0"/>
                        <a:t>bij</a:t>
                      </a:r>
                      <a:r>
                        <a:rPr lang="en-US" sz="1200" baseline="0" dirty="0" smtClean="0"/>
                        <a:t> </a:t>
                      </a:r>
                      <a:r>
                        <a:rPr lang="en-US" sz="1200" baseline="0" dirty="0" err="1" smtClean="0"/>
                        <a:t>grondbewerking</a:t>
                      </a:r>
                      <a:r>
                        <a:rPr lang="en-US" sz="1200" baseline="0" dirty="0" smtClean="0"/>
                        <a:t> &amp; 50 kg/4000 m</a:t>
                      </a:r>
                      <a:r>
                        <a:rPr lang="en-US" sz="1200" baseline="30000" dirty="0" smtClean="0"/>
                        <a:t>2</a:t>
                      </a:r>
                      <a:r>
                        <a:rPr lang="en-US" sz="1200" baseline="0" dirty="0" smtClean="0"/>
                        <a:t>  </a:t>
                      </a:r>
                      <a:r>
                        <a:rPr lang="en-US" sz="1200" baseline="0" dirty="0" err="1" smtClean="0"/>
                        <a:t>tijdens</a:t>
                      </a:r>
                      <a:r>
                        <a:rPr lang="en-US" sz="1200" baseline="0" dirty="0" smtClean="0"/>
                        <a:t> de </a:t>
                      </a:r>
                      <a:r>
                        <a:rPr lang="en-US" sz="1200" baseline="0" dirty="0" err="1" smtClean="0"/>
                        <a:t>groei</a:t>
                      </a:r>
                      <a:r>
                        <a:rPr lang="en-US" sz="1200" baseline="0" dirty="0" smtClean="0"/>
                        <a:t> </a:t>
                      </a:r>
                      <a:r>
                        <a:rPr lang="en-US" sz="1200" baseline="0" dirty="0" err="1" smtClean="0"/>
                        <a:t>fase</a:t>
                      </a:r>
                      <a:r>
                        <a:rPr lang="en-US" sz="1200" baseline="0" dirty="0" smtClean="0"/>
                        <a:t> </a:t>
                      </a:r>
                      <a:endParaRPr lang="en-US" sz="1200" dirty="0"/>
                    </a:p>
                  </a:txBody>
                  <a:tcPr/>
                </a:tc>
                <a:extLst>
                  <a:ext uri="{0D108BD9-81ED-4DB2-BD59-A6C34878D82A}">
                    <a16:rowId xmlns:a16="http://schemas.microsoft.com/office/drawing/2014/main" val="2815743074"/>
                  </a:ext>
                </a:extLst>
              </a:tr>
              <a:tr h="430944">
                <a:tc>
                  <a:txBody>
                    <a:bodyPr/>
                    <a:lstStyle/>
                    <a:p>
                      <a:r>
                        <a:rPr lang="en-US" sz="1200" dirty="0" err="1" smtClean="0"/>
                        <a:t>Tomaatachtigen</a:t>
                      </a:r>
                      <a:r>
                        <a:rPr lang="en-US" sz="1200" baseline="0" dirty="0" smtClean="0"/>
                        <a:t> </a:t>
                      </a:r>
                      <a:endParaRPr lang="en-US" sz="1200" dirty="0"/>
                    </a:p>
                  </a:txBody>
                  <a:tcPr/>
                </a:tc>
                <a:tc>
                  <a:txBody>
                    <a:bodyPr/>
                    <a:lstStyle/>
                    <a:p>
                      <a:r>
                        <a:rPr lang="en-US" sz="1200" b="0" i="0" kern="1200" dirty="0" smtClean="0">
                          <a:solidFill>
                            <a:schemeClr val="dk1"/>
                          </a:solidFill>
                          <a:effectLst/>
                          <a:latin typeface="+mn-lt"/>
                          <a:ea typeface="+mn-ea"/>
                          <a:cs typeface="+mn-cs"/>
                        </a:rPr>
                        <a:t>125 kg/ha </a:t>
                      </a:r>
                      <a:r>
                        <a:rPr lang="en-US" sz="1200" b="0" i="0" kern="1200" dirty="0" err="1" smtClean="0">
                          <a:solidFill>
                            <a:schemeClr val="dk1"/>
                          </a:solidFill>
                          <a:effectLst/>
                          <a:latin typeface="+mn-lt"/>
                          <a:ea typeface="+mn-ea"/>
                          <a:cs typeface="+mn-cs"/>
                        </a:rPr>
                        <a:t>bij</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grondbewerking</a:t>
                      </a:r>
                      <a:r>
                        <a:rPr lang="en-US" sz="1200" b="0" i="0" kern="1200" baseline="0" dirty="0" smtClean="0">
                          <a:solidFill>
                            <a:schemeClr val="dk1"/>
                          </a:solidFill>
                          <a:effectLst/>
                          <a:latin typeface="+mn-lt"/>
                          <a:ea typeface="+mn-ea"/>
                          <a:cs typeface="+mn-cs"/>
                        </a:rPr>
                        <a:t> &amp; 2-5 g/plant </a:t>
                      </a:r>
                      <a:r>
                        <a:rPr lang="en-US" sz="1200" b="0" i="0" kern="1200" baseline="0" dirty="0" err="1" smtClean="0">
                          <a:solidFill>
                            <a:schemeClr val="dk1"/>
                          </a:solidFill>
                          <a:effectLst/>
                          <a:latin typeface="+mn-lt"/>
                          <a:ea typeface="+mn-ea"/>
                          <a:cs typeface="+mn-cs"/>
                        </a:rPr>
                        <a:t>elke</a:t>
                      </a:r>
                      <a:r>
                        <a:rPr lang="en-US" sz="1200" b="0" i="0" kern="1200" baseline="0" dirty="0" smtClean="0">
                          <a:solidFill>
                            <a:schemeClr val="dk1"/>
                          </a:solidFill>
                          <a:effectLst/>
                          <a:latin typeface="+mn-lt"/>
                          <a:ea typeface="+mn-ea"/>
                          <a:cs typeface="+mn-cs"/>
                        </a:rPr>
                        <a:t> 7-10 </a:t>
                      </a:r>
                      <a:r>
                        <a:rPr lang="en-US" sz="1200" b="0" i="0" kern="1200" baseline="0" dirty="0" err="1" smtClean="0">
                          <a:solidFill>
                            <a:schemeClr val="dk1"/>
                          </a:solidFill>
                          <a:effectLst/>
                          <a:latin typeface="+mn-lt"/>
                          <a:ea typeface="+mn-ea"/>
                          <a:cs typeface="+mn-cs"/>
                        </a:rPr>
                        <a:t>dagen</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tijdens</a:t>
                      </a:r>
                      <a:r>
                        <a:rPr lang="en-US" sz="1200" b="0" i="0" kern="1200" baseline="0" dirty="0" smtClean="0">
                          <a:solidFill>
                            <a:schemeClr val="dk1"/>
                          </a:solidFill>
                          <a:effectLst/>
                          <a:latin typeface="+mn-lt"/>
                          <a:ea typeface="+mn-ea"/>
                          <a:cs typeface="+mn-cs"/>
                        </a:rPr>
                        <a:t> de </a:t>
                      </a:r>
                      <a:r>
                        <a:rPr lang="en-US" sz="1200" b="0" i="0" kern="1200" baseline="0" dirty="0" err="1" smtClean="0">
                          <a:solidFill>
                            <a:schemeClr val="dk1"/>
                          </a:solidFill>
                          <a:effectLst/>
                          <a:latin typeface="+mn-lt"/>
                          <a:ea typeface="+mn-ea"/>
                          <a:cs typeface="+mn-cs"/>
                        </a:rPr>
                        <a:t>groeifase</a:t>
                      </a:r>
                      <a:r>
                        <a:rPr lang="en-US" sz="1200" b="0" i="0" kern="1200" baseline="0" dirty="0" smtClean="0">
                          <a:solidFill>
                            <a:schemeClr val="dk1"/>
                          </a:solidFill>
                          <a:effectLst/>
                          <a:latin typeface="+mn-lt"/>
                          <a:ea typeface="+mn-ea"/>
                          <a:cs typeface="+mn-cs"/>
                        </a:rPr>
                        <a:t> &amp; </a:t>
                      </a:r>
                    </a:p>
                    <a:p>
                      <a:r>
                        <a:rPr lang="en-US" sz="1200" b="0" i="0" kern="1200" baseline="0" dirty="0" smtClean="0">
                          <a:solidFill>
                            <a:schemeClr val="dk1"/>
                          </a:solidFill>
                          <a:effectLst/>
                          <a:latin typeface="+mn-lt"/>
                          <a:ea typeface="+mn-ea"/>
                          <a:cs typeface="+mn-cs"/>
                        </a:rPr>
                        <a:t>3-8 g/plant </a:t>
                      </a:r>
                      <a:r>
                        <a:rPr lang="en-US" sz="1200" b="0" i="0" kern="1200" baseline="0" dirty="0" err="1" smtClean="0">
                          <a:solidFill>
                            <a:schemeClr val="dk1"/>
                          </a:solidFill>
                          <a:effectLst/>
                          <a:latin typeface="+mn-lt"/>
                          <a:ea typeface="+mn-ea"/>
                          <a:cs typeface="+mn-cs"/>
                        </a:rPr>
                        <a:t>elke</a:t>
                      </a:r>
                      <a:r>
                        <a:rPr lang="en-US" sz="1200" b="0" i="0" kern="1200" baseline="0" dirty="0" smtClean="0">
                          <a:solidFill>
                            <a:schemeClr val="dk1"/>
                          </a:solidFill>
                          <a:effectLst/>
                          <a:latin typeface="+mn-lt"/>
                          <a:ea typeface="+mn-ea"/>
                          <a:cs typeface="+mn-cs"/>
                        </a:rPr>
                        <a:t> 7-10 </a:t>
                      </a:r>
                      <a:r>
                        <a:rPr lang="en-US" sz="1200" b="0" i="0" kern="1200" baseline="0" dirty="0" err="1" smtClean="0">
                          <a:solidFill>
                            <a:schemeClr val="dk1"/>
                          </a:solidFill>
                          <a:effectLst/>
                          <a:latin typeface="+mn-lt"/>
                          <a:ea typeface="+mn-ea"/>
                          <a:cs typeface="+mn-cs"/>
                        </a:rPr>
                        <a:t>dagen</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tijdens</a:t>
                      </a:r>
                      <a:r>
                        <a:rPr lang="en-US" sz="1200" b="0" i="0" kern="1200" baseline="0" dirty="0" smtClean="0">
                          <a:solidFill>
                            <a:schemeClr val="dk1"/>
                          </a:solidFill>
                          <a:effectLst/>
                          <a:latin typeface="+mn-lt"/>
                          <a:ea typeface="+mn-ea"/>
                          <a:cs typeface="+mn-cs"/>
                        </a:rPr>
                        <a:t> de </a:t>
                      </a:r>
                      <a:r>
                        <a:rPr lang="en-US" sz="1200" b="0" i="0" kern="1200" baseline="0" dirty="0" err="1" smtClean="0">
                          <a:solidFill>
                            <a:schemeClr val="dk1"/>
                          </a:solidFill>
                          <a:effectLst/>
                          <a:latin typeface="+mn-lt"/>
                          <a:ea typeface="+mn-ea"/>
                          <a:cs typeface="+mn-cs"/>
                        </a:rPr>
                        <a:t>bloei</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en</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vruchtdracht</a:t>
                      </a:r>
                      <a:r>
                        <a:rPr lang="en-US" sz="1200" b="0" i="0" kern="1200" baseline="0" dirty="0" smtClean="0">
                          <a:solidFill>
                            <a:schemeClr val="dk1"/>
                          </a:solidFill>
                          <a:effectLst/>
                          <a:latin typeface="+mn-lt"/>
                          <a:ea typeface="+mn-ea"/>
                          <a:cs typeface="+mn-cs"/>
                        </a:rPr>
                        <a:t> </a:t>
                      </a:r>
                      <a:endParaRPr lang="en-US" sz="12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729531617"/>
                  </a:ext>
                </a:extLst>
              </a:tr>
              <a:tr h="333450">
                <a:tc>
                  <a:txBody>
                    <a:bodyPr/>
                    <a:lstStyle/>
                    <a:p>
                      <a:r>
                        <a:rPr lang="en-US" sz="1200" dirty="0" err="1" smtClean="0"/>
                        <a:t>Komkommer</a:t>
                      </a:r>
                      <a:r>
                        <a:rPr lang="en-US" sz="1200" baseline="0" dirty="0" smtClean="0"/>
                        <a:t> &amp; </a:t>
                      </a:r>
                      <a:r>
                        <a:rPr lang="en-US" sz="1200" baseline="0" dirty="0" err="1" smtClean="0"/>
                        <a:t>Sopropo</a:t>
                      </a:r>
                      <a:r>
                        <a:rPr lang="en-US" sz="1200" baseline="0" dirty="0" smtClean="0"/>
                        <a:t> </a:t>
                      </a:r>
                      <a:endParaRPr lang="en-US" sz="1200" dirty="0"/>
                    </a:p>
                  </a:txBody>
                  <a:tcPr/>
                </a:tc>
                <a:tc>
                  <a:txBody>
                    <a:bodyPr/>
                    <a:lstStyle/>
                    <a:p>
                      <a:r>
                        <a:rPr lang="en-US" sz="1200" b="0" i="0" kern="1200" dirty="0" err="1" smtClean="0">
                          <a:solidFill>
                            <a:schemeClr val="dk1"/>
                          </a:solidFill>
                          <a:effectLst/>
                          <a:latin typeface="+mn-lt"/>
                          <a:ea typeface="+mn-ea"/>
                          <a:cs typeface="+mn-cs"/>
                        </a:rPr>
                        <a:t>Tijdens</a:t>
                      </a:r>
                      <a:r>
                        <a:rPr lang="en-US" sz="1200" b="0" i="0" kern="1200" baseline="0" dirty="0" smtClean="0">
                          <a:solidFill>
                            <a:schemeClr val="dk1"/>
                          </a:solidFill>
                          <a:effectLst/>
                          <a:latin typeface="+mn-lt"/>
                          <a:ea typeface="+mn-ea"/>
                          <a:cs typeface="+mn-cs"/>
                        </a:rPr>
                        <a:t> de </a:t>
                      </a:r>
                      <a:r>
                        <a:rPr lang="en-US" sz="1200" b="0" i="0" kern="1200" baseline="0" dirty="0" err="1" smtClean="0">
                          <a:solidFill>
                            <a:schemeClr val="dk1"/>
                          </a:solidFill>
                          <a:effectLst/>
                          <a:latin typeface="+mn-lt"/>
                          <a:ea typeface="+mn-ea"/>
                          <a:cs typeface="+mn-cs"/>
                        </a:rPr>
                        <a:t>bloei</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20 kg/4000</a:t>
                      </a:r>
                      <a:r>
                        <a:rPr lang="en-US" sz="1200" b="0" i="0" kern="1200" baseline="0" dirty="0" smtClean="0">
                          <a:solidFill>
                            <a:schemeClr val="dk1"/>
                          </a:solidFill>
                          <a:effectLst/>
                          <a:latin typeface="+mn-lt"/>
                          <a:ea typeface="+mn-ea"/>
                          <a:cs typeface="+mn-cs"/>
                        </a:rPr>
                        <a:t> </a:t>
                      </a:r>
                      <a:r>
                        <a:rPr lang="en-US" sz="1200" b="0" i="0" kern="1200" baseline="0" dirty="0" smtClean="0">
                          <a:solidFill>
                            <a:schemeClr val="dk1"/>
                          </a:solidFill>
                          <a:effectLst/>
                          <a:latin typeface="+mn-lt"/>
                          <a:ea typeface="+mn-ea"/>
                          <a:cs typeface="+mn-cs"/>
                        </a:rPr>
                        <a:t>m</a:t>
                      </a:r>
                      <a:r>
                        <a:rPr lang="en-US" sz="1200" b="0" i="0" kern="1200" baseline="30000" dirty="0" smtClean="0">
                          <a:solidFill>
                            <a:schemeClr val="dk1"/>
                          </a:solidFill>
                          <a:effectLst/>
                          <a:latin typeface="+mn-lt"/>
                          <a:ea typeface="+mn-ea"/>
                          <a:cs typeface="+mn-cs"/>
                        </a:rPr>
                        <a:t>2 </a:t>
                      </a:r>
                      <a:r>
                        <a:rPr lang="en-US" sz="1200" b="0" i="0" kern="1200" baseline="0" dirty="0" smtClean="0">
                          <a:solidFill>
                            <a:schemeClr val="dk1"/>
                          </a:solidFill>
                          <a:effectLst/>
                          <a:latin typeface="+mn-lt"/>
                          <a:ea typeface="+mn-ea"/>
                          <a:cs typeface="+mn-cs"/>
                        </a:rPr>
                        <a:t>&amp; </a:t>
                      </a:r>
                      <a:r>
                        <a:rPr lang="en-US" sz="1200" b="0" i="0" kern="1200" baseline="0" dirty="0" err="1" smtClean="0">
                          <a:solidFill>
                            <a:schemeClr val="dk1"/>
                          </a:solidFill>
                          <a:effectLst/>
                          <a:latin typeface="+mn-lt"/>
                          <a:ea typeface="+mn-ea"/>
                          <a:cs typeface="+mn-cs"/>
                        </a:rPr>
                        <a:t>vanaf</a:t>
                      </a:r>
                      <a:r>
                        <a:rPr lang="en-US" sz="1200" b="0" i="0" kern="1200" baseline="0" dirty="0" smtClean="0">
                          <a:solidFill>
                            <a:schemeClr val="dk1"/>
                          </a:solidFill>
                          <a:effectLst/>
                          <a:latin typeface="+mn-lt"/>
                          <a:ea typeface="+mn-ea"/>
                          <a:cs typeface="+mn-cs"/>
                        </a:rPr>
                        <a:t> </a:t>
                      </a:r>
                      <a:r>
                        <a:rPr lang="en-US" sz="1200" b="0" i="0" kern="1200" baseline="0" dirty="0" err="1" smtClean="0">
                          <a:solidFill>
                            <a:schemeClr val="dk1"/>
                          </a:solidFill>
                          <a:effectLst/>
                          <a:latin typeface="+mn-lt"/>
                          <a:ea typeface="+mn-ea"/>
                          <a:cs typeface="+mn-cs"/>
                        </a:rPr>
                        <a:t>vruchtdracht</a:t>
                      </a:r>
                      <a:r>
                        <a:rPr lang="en-US" sz="1200" b="0" i="0" kern="1200" baseline="0" dirty="0" smtClean="0">
                          <a:solidFill>
                            <a:schemeClr val="dk1"/>
                          </a:solidFill>
                          <a:effectLst/>
                          <a:latin typeface="+mn-lt"/>
                          <a:ea typeface="+mn-ea"/>
                          <a:cs typeface="+mn-cs"/>
                        </a:rPr>
                        <a:t>, </a:t>
                      </a:r>
                      <a:r>
                        <a:rPr lang="en-US" sz="1200" b="0" i="0" kern="1200" baseline="0" dirty="0" smtClean="0">
                          <a:solidFill>
                            <a:schemeClr val="dk1"/>
                          </a:solidFill>
                          <a:effectLst/>
                          <a:latin typeface="+mn-lt"/>
                          <a:ea typeface="+mn-ea"/>
                          <a:cs typeface="+mn-cs"/>
                        </a:rPr>
                        <a:t>15</a:t>
                      </a:r>
                      <a:r>
                        <a:rPr lang="en-US" sz="1200" b="0" i="0" kern="1200" dirty="0" smtClean="0">
                          <a:solidFill>
                            <a:schemeClr val="dk1"/>
                          </a:solidFill>
                          <a:effectLst/>
                          <a:latin typeface="+mn-lt"/>
                          <a:ea typeface="+mn-ea"/>
                          <a:cs typeface="+mn-cs"/>
                        </a:rPr>
                        <a:t>kg/4000</a:t>
                      </a:r>
                      <a:r>
                        <a:rPr lang="en-US" sz="1200" b="0" i="0" kern="1200" baseline="0" dirty="0" smtClean="0">
                          <a:solidFill>
                            <a:schemeClr val="dk1"/>
                          </a:solidFill>
                          <a:effectLst/>
                          <a:latin typeface="+mn-lt"/>
                          <a:ea typeface="+mn-ea"/>
                          <a:cs typeface="+mn-cs"/>
                        </a:rPr>
                        <a:t> </a:t>
                      </a:r>
                      <a:r>
                        <a:rPr lang="en-US" sz="1200" b="0" i="0" kern="1200" baseline="0" dirty="0" smtClean="0">
                          <a:solidFill>
                            <a:schemeClr val="dk1"/>
                          </a:solidFill>
                          <a:effectLst/>
                          <a:latin typeface="+mn-lt"/>
                          <a:ea typeface="+mn-ea"/>
                          <a:cs typeface="+mn-cs"/>
                        </a:rPr>
                        <a:t>m</a:t>
                      </a:r>
                      <a:r>
                        <a:rPr lang="en-US" sz="1200" b="0" i="0" kern="1200" baseline="30000" dirty="0" smtClean="0">
                          <a:solidFill>
                            <a:schemeClr val="dk1"/>
                          </a:solidFill>
                          <a:effectLst/>
                          <a:latin typeface="+mn-lt"/>
                          <a:ea typeface="+mn-ea"/>
                          <a:cs typeface="+mn-cs"/>
                        </a:rPr>
                        <a:t>2 </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elke</a:t>
                      </a:r>
                      <a:r>
                        <a:rPr lang="en-US" sz="1200" b="0" i="0" kern="1200" dirty="0" smtClean="0">
                          <a:solidFill>
                            <a:schemeClr val="dk1"/>
                          </a:solidFill>
                          <a:effectLst/>
                          <a:latin typeface="+mn-lt"/>
                          <a:ea typeface="+mn-ea"/>
                          <a:cs typeface="+mn-cs"/>
                        </a:rPr>
                        <a:t> 2 </a:t>
                      </a:r>
                      <a:r>
                        <a:rPr lang="en-US" sz="1200" b="0" i="0" kern="1200" dirty="0" err="1" smtClean="0">
                          <a:solidFill>
                            <a:schemeClr val="dk1"/>
                          </a:solidFill>
                          <a:effectLst/>
                          <a:latin typeface="+mn-lt"/>
                          <a:ea typeface="+mn-ea"/>
                          <a:cs typeface="+mn-cs"/>
                        </a:rPr>
                        <a:t>weken</a:t>
                      </a:r>
                      <a:r>
                        <a:rPr lang="en-US" sz="1200" b="0" i="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3132886145"/>
                  </a:ext>
                </a:extLst>
              </a:tr>
              <a:tr h="430944">
                <a:tc>
                  <a:txBody>
                    <a:bodyPr/>
                    <a:lstStyle/>
                    <a:p>
                      <a:r>
                        <a:rPr lang="en-US" sz="1200" dirty="0" smtClean="0"/>
                        <a:t>Dragon Fruit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dk1"/>
                          </a:solidFill>
                          <a:effectLst/>
                          <a:latin typeface="+mn-lt"/>
                          <a:ea typeface="+mn-ea"/>
                          <a:cs typeface="+mn-cs"/>
                        </a:rPr>
                        <a:t>25-50g/stand </a:t>
                      </a:r>
                      <a:r>
                        <a:rPr lang="en-US" sz="1200" b="0" i="0" kern="1200" dirty="0" err="1" smtClean="0">
                          <a:solidFill>
                            <a:schemeClr val="dk1"/>
                          </a:solidFill>
                          <a:effectLst/>
                          <a:latin typeface="+mn-lt"/>
                          <a:ea typeface="+mn-ea"/>
                          <a:cs typeface="+mn-cs"/>
                        </a:rPr>
                        <a:t>bij</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grondbewerking</a:t>
                      </a:r>
                      <a:r>
                        <a:rPr lang="en-US" sz="1200" b="0" i="0" kern="1200" dirty="0" smtClean="0">
                          <a:solidFill>
                            <a:schemeClr val="dk1"/>
                          </a:solidFill>
                          <a:effectLst/>
                          <a:latin typeface="+mn-lt"/>
                          <a:ea typeface="+mn-ea"/>
                          <a:cs typeface="+mn-cs"/>
                        </a:rPr>
                        <a:t>,</a:t>
                      </a:r>
                      <a:r>
                        <a:rPr lang="en-US" sz="1200" b="0" i="0" kern="1200" baseline="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35-80g/stand </a:t>
                      </a:r>
                      <a:r>
                        <a:rPr lang="en-US" sz="1200" b="0" i="0" kern="1200" dirty="0" err="1" smtClean="0">
                          <a:solidFill>
                            <a:schemeClr val="dk1"/>
                          </a:solidFill>
                          <a:effectLst/>
                          <a:latin typeface="+mn-lt"/>
                          <a:ea typeface="+mn-ea"/>
                          <a:cs typeface="+mn-cs"/>
                        </a:rPr>
                        <a:t>tijdens</a:t>
                      </a:r>
                      <a:r>
                        <a:rPr lang="en-US" sz="1200" b="0" i="0" kern="1200" dirty="0" smtClean="0">
                          <a:solidFill>
                            <a:schemeClr val="dk1"/>
                          </a:solidFill>
                          <a:effectLst/>
                          <a:latin typeface="+mn-lt"/>
                          <a:ea typeface="+mn-ea"/>
                          <a:cs typeface="+mn-cs"/>
                        </a:rPr>
                        <a:t> de </a:t>
                      </a:r>
                      <a:r>
                        <a:rPr lang="en-US" sz="1200" b="0" i="0" kern="1200" dirty="0" err="1" smtClean="0">
                          <a:solidFill>
                            <a:schemeClr val="dk1"/>
                          </a:solidFill>
                          <a:effectLst/>
                          <a:latin typeface="+mn-lt"/>
                          <a:ea typeface="+mn-ea"/>
                          <a:cs typeface="+mn-cs"/>
                        </a:rPr>
                        <a:t>groeifase</a:t>
                      </a:r>
                      <a:r>
                        <a:rPr lang="en-US" sz="1200" b="0" i="0" kern="1200" dirty="0" smtClean="0">
                          <a:solidFill>
                            <a:schemeClr val="dk1"/>
                          </a:solidFill>
                          <a:effectLst/>
                          <a:latin typeface="+mn-lt"/>
                          <a:ea typeface="+mn-ea"/>
                          <a:cs typeface="+mn-cs"/>
                        </a:rPr>
                        <a:t>, 50-100g/stand </a:t>
                      </a:r>
                      <a:r>
                        <a:rPr lang="en-US" sz="1200" b="0" i="0" kern="1200" dirty="0" err="1" smtClean="0">
                          <a:solidFill>
                            <a:schemeClr val="dk1"/>
                          </a:solidFill>
                          <a:effectLst/>
                          <a:latin typeface="+mn-lt"/>
                          <a:ea typeface="+mn-ea"/>
                          <a:cs typeface="+mn-cs"/>
                        </a:rPr>
                        <a:t>tijdens</a:t>
                      </a:r>
                      <a:r>
                        <a:rPr lang="en-US" sz="1200" b="0" i="0" kern="1200" dirty="0" smtClean="0">
                          <a:solidFill>
                            <a:schemeClr val="dk1"/>
                          </a:solidFill>
                          <a:effectLst/>
                          <a:latin typeface="+mn-lt"/>
                          <a:ea typeface="+mn-ea"/>
                          <a:cs typeface="+mn-cs"/>
                        </a:rPr>
                        <a:t> de </a:t>
                      </a:r>
                      <a:r>
                        <a:rPr lang="en-US" sz="1200" b="0" i="0" kern="1200" dirty="0" err="1" smtClean="0">
                          <a:solidFill>
                            <a:schemeClr val="dk1"/>
                          </a:solidFill>
                          <a:effectLst/>
                          <a:latin typeface="+mn-lt"/>
                          <a:ea typeface="+mn-ea"/>
                          <a:cs typeface="+mn-cs"/>
                        </a:rPr>
                        <a:t>bloei</a:t>
                      </a:r>
                      <a:r>
                        <a:rPr lang="en-US" sz="1200" b="0" i="0" kern="1200" baseline="0" dirty="0" smtClean="0">
                          <a:solidFill>
                            <a:schemeClr val="dk1"/>
                          </a:solidFill>
                          <a:effectLst/>
                          <a:latin typeface="+mn-lt"/>
                          <a:ea typeface="+mn-ea"/>
                          <a:cs typeface="+mn-cs"/>
                        </a:rPr>
                        <a:t> &amp;</a:t>
                      </a:r>
                      <a:r>
                        <a:rPr lang="en-US" sz="1200" b="0" i="0" kern="1200" dirty="0" smtClean="0">
                          <a:solidFill>
                            <a:schemeClr val="dk1"/>
                          </a:solidFill>
                          <a:effectLst/>
                          <a:latin typeface="+mn-lt"/>
                          <a:ea typeface="+mn-ea"/>
                          <a:cs typeface="+mn-cs"/>
                        </a:rPr>
                        <a:t> 40-60g/stand </a:t>
                      </a:r>
                      <a:r>
                        <a:rPr lang="en-US" sz="1200" b="0" i="0" kern="1200" dirty="0" err="1" smtClean="0">
                          <a:solidFill>
                            <a:schemeClr val="dk1"/>
                          </a:solidFill>
                          <a:effectLst/>
                          <a:latin typeface="+mn-lt"/>
                          <a:ea typeface="+mn-ea"/>
                          <a:cs typeface="+mn-cs"/>
                        </a:rPr>
                        <a:t>vanaf</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vruchtdracht</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elke</a:t>
                      </a:r>
                      <a:r>
                        <a:rPr lang="en-US" sz="1200" b="0" i="0" kern="1200" dirty="0" smtClean="0">
                          <a:solidFill>
                            <a:schemeClr val="dk1"/>
                          </a:solidFill>
                          <a:effectLst/>
                          <a:latin typeface="+mn-lt"/>
                          <a:ea typeface="+mn-ea"/>
                          <a:cs typeface="+mn-cs"/>
                        </a:rPr>
                        <a:t> 20 </a:t>
                      </a:r>
                      <a:r>
                        <a:rPr lang="en-US" sz="1200" b="0" i="0" kern="1200" dirty="0" err="1" smtClean="0">
                          <a:solidFill>
                            <a:schemeClr val="dk1"/>
                          </a:solidFill>
                          <a:effectLst/>
                          <a:latin typeface="+mn-lt"/>
                          <a:ea typeface="+mn-ea"/>
                          <a:cs typeface="+mn-cs"/>
                        </a:rPr>
                        <a:t>dagen</a:t>
                      </a:r>
                      <a:r>
                        <a:rPr lang="en-US" sz="1200" b="0" i="0" kern="1200" baseline="0" dirty="0" smtClean="0">
                          <a:solidFill>
                            <a:schemeClr val="dk1"/>
                          </a:solidFill>
                          <a:effectLst/>
                          <a:latin typeface="+mn-lt"/>
                          <a:ea typeface="+mn-ea"/>
                          <a:cs typeface="+mn-cs"/>
                        </a:rPr>
                        <a:t> t/m de </a:t>
                      </a:r>
                      <a:r>
                        <a:rPr lang="en-US" sz="1200" b="0" i="0" kern="1200" baseline="0" dirty="0" err="1" smtClean="0">
                          <a:solidFill>
                            <a:schemeClr val="dk1"/>
                          </a:solidFill>
                          <a:effectLst/>
                          <a:latin typeface="+mn-lt"/>
                          <a:ea typeface="+mn-ea"/>
                          <a:cs typeface="+mn-cs"/>
                        </a:rPr>
                        <a:t>oogst</a:t>
                      </a:r>
                      <a:r>
                        <a:rPr lang="en-US" sz="1200" b="0" i="0" kern="1200" baseline="0" dirty="0" smtClean="0">
                          <a:solidFill>
                            <a:schemeClr val="dk1"/>
                          </a:solidFill>
                          <a:effectLst/>
                          <a:latin typeface="+mn-lt"/>
                          <a:ea typeface="+mn-ea"/>
                          <a:cs typeface="+mn-cs"/>
                        </a:rPr>
                        <a:t> </a:t>
                      </a:r>
                      <a:endParaRPr lang="en-US" sz="1200" dirty="0" smtClean="0"/>
                    </a:p>
                  </a:txBody>
                  <a:tcPr/>
                </a:tc>
                <a:extLst>
                  <a:ext uri="{0D108BD9-81ED-4DB2-BD59-A6C34878D82A}">
                    <a16:rowId xmlns:a16="http://schemas.microsoft.com/office/drawing/2014/main" val="2930498138"/>
                  </a:ext>
                </a:extLst>
              </a:tr>
              <a:tr h="430944">
                <a:tc>
                  <a:txBody>
                    <a:bodyPr/>
                    <a:lstStyle/>
                    <a:p>
                      <a:r>
                        <a:rPr lang="en-US" sz="1200" dirty="0" smtClean="0"/>
                        <a:t>Durian </a:t>
                      </a:r>
                      <a:endParaRPr lang="en-US" sz="1200" dirty="0"/>
                    </a:p>
                  </a:txBody>
                  <a:tcPr/>
                </a:tc>
                <a:tc>
                  <a:txBody>
                    <a:bodyPr/>
                    <a:lstStyle/>
                    <a:p>
                      <a:r>
                        <a:rPr lang="en-US" sz="1200" dirty="0" smtClean="0"/>
                        <a:t>0.5 </a:t>
                      </a:r>
                      <a:r>
                        <a:rPr lang="en-US" sz="1200" dirty="0" smtClean="0"/>
                        <a:t>kg/ plant </a:t>
                      </a:r>
                      <a:r>
                        <a:rPr lang="en-US" sz="1200" dirty="0" err="1" smtClean="0"/>
                        <a:t>vlak</a:t>
                      </a:r>
                      <a:r>
                        <a:rPr lang="en-US" sz="1200" dirty="0" smtClean="0"/>
                        <a:t> </a:t>
                      </a:r>
                      <a:r>
                        <a:rPr lang="en-US" sz="1200" dirty="0" err="1" smtClean="0"/>
                        <a:t>vóór</a:t>
                      </a:r>
                      <a:r>
                        <a:rPr lang="en-US" sz="1200" dirty="0" smtClean="0"/>
                        <a:t> de </a:t>
                      </a:r>
                      <a:r>
                        <a:rPr lang="en-US" sz="1200" dirty="0" err="1" smtClean="0"/>
                        <a:t>bloei</a:t>
                      </a:r>
                      <a:r>
                        <a:rPr lang="en-US" sz="1200" dirty="0" smtClean="0"/>
                        <a:t> &amp; </a:t>
                      </a:r>
                      <a:r>
                        <a:rPr lang="en-US" sz="1200" dirty="0" smtClean="0"/>
                        <a:t>0.5 </a:t>
                      </a:r>
                      <a:r>
                        <a:rPr lang="en-US" sz="1200" dirty="0" smtClean="0"/>
                        <a:t>kg/ plant </a:t>
                      </a:r>
                      <a:r>
                        <a:rPr lang="en-US" sz="1200" dirty="0" err="1" smtClean="0"/>
                        <a:t>vanaf</a:t>
                      </a:r>
                      <a:r>
                        <a:rPr lang="en-US" sz="1200" baseline="0" dirty="0" smtClean="0"/>
                        <a:t> </a:t>
                      </a:r>
                      <a:r>
                        <a:rPr lang="en-US" sz="1200" baseline="0" dirty="0" err="1" smtClean="0"/>
                        <a:t>vruchtzetting</a:t>
                      </a:r>
                      <a:r>
                        <a:rPr lang="en-US" sz="1200" baseline="0" dirty="0" smtClean="0"/>
                        <a:t> t/m de </a:t>
                      </a:r>
                      <a:r>
                        <a:rPr lang="en-US" sz="1200" baseline="0" dirty="0" err="1" smtClean="0"/>
                        <a:t>oogst</a:t>
                      </a:r>
                      <a:r>
                        <a:rPr lang="en-US" sz="1200" baseline="0" dirty="0" smtClean="0"/>
                        <a:t>, 3-4 </a:t>
                      </a:r>
                      <a:r>
                        <a:rPr lang="en-US" sz="1200" baseline="0" dirty="0" err="1" smtClean="0"/>
                        <a:t>toedieningen</a:t>
                      </a:r>
                      <a:r>
                        <a:rPr lang="en-US" sz="1200" baseline="0" dirty="0" smtClean="0"/>
                        <a:t> </a:t>
                      </a:r>
                      <a:endParaRPr lang="en-US" sz="1200" dirty="0"/>
                    </a:p>
                  </a:txBody>
                  <a:tcPr/>
                </a:tc>
                <a:extLst>
                  <a:ext uri="{0D108BD9-81ED-4DB2-BD59-A6C34878D82A}">
                    <a16:rowId xmlns:a16="http://schemas.microsoft.com/office/drawing/2014/main" val="2650904369"/>
                  </a:ext>
                </a:extLst>
              </a:tr>
              <a:tr h="333450">
                <a:tc>
                  <a:txBody>
                    <a:bodyPr/>
                    <a:lstStyle/>
                    <a:p>
                      <a:r>
                        <a:rPr lang="en-US" sz="1200" dirty="0" err="1" smtClean="0"/>
                        <a:t>Mais</a:t>
                      </a:r>
                      <a:r>
                        <a:rPr lang="en-US" sz="1200" dirty="0" smtClean="0"/>
                        <a:t> </a:t>
                      </a:r>
                      <a:endParaRPr lang="en-US" sz="1200" dirty="0"/>
                    </a:p>
                  </a:txBody>
                  <a:tcPr/>
                </a:tc>
                <a:tc>
                  <a:txBody>
                    <a:bodyPr/>
                    <a:lstStyle/>
                    <a:p>
                      <a:r>
                        <a:rPr lang="en-US" sz="1200" dirty="0" smtClean="0"/>
                        <a:t>35 </a:t>
                      </a:r>
                      <a:r>
                        <a:rPr lang="en-US" sz="1200" dirty="0" err="1" smtClean="0"/>
                        <a:t>dagen</a:t>
                      </a:r>
                      <a:r>
                        <a:rPr lang="en-US" sz="1200" dirty="0" smtClean="0"/>
                        <a:t> </a:t>
                      </a:r>
                      <a:r>
                        <a:rPr lang="en-US" sz="1200" dirty="0" err="1" smtClean="0"/>
                        <a:t>na</a:t>
                      </a:r>
                      <a:r>
                        <a:rPr lang="en-US" sz="1200" dirty="0" smtClean="0"/>
                        <a:t> </a:t>
                      </a:r>
                      <a:r>
                        <a:rPr lang="en-US" sz="1200" dirty="0" err="1" smtClean="0"/>
                        <a:t>overplanten</a:t>
                      </a:r>
                      <a:r>
                        <a:rPr lang="en-US" sz="1200" dirty="0" smtClean="0"/>
                        <a:t>, </a:t>
                      </a:r>
                      <a:r>
                        <a:rPr lang="en-US" sz="1200" dirty="0" smtClean="0"/>
                        <a:t>250 kg/ha</a:t>
                      </a:r>
                      <a:endParaRPr lang="en-US" sz="1200" dirty="0"/>
                    </a:p>
                  </a:txBody>
                  <a:tcPr/>
                </a:tc>
                <a:extLst>
                  <a:ext uri="{0D108BD9-81ED-4DB2-BD59-A6C34878D82A}">
                    <a16:rowId xmlns:a16="http://schemas.microsoft.com/office/drawing/2014/main" val="2241091520"/>
                  </a:ext>
                </a:extLst>
              </a:tr>
              <a:tr h="333450">
                <a:tc>
                  <a:txBody>
                    <a:bodyPr/>
                    <a:lstStyle/>
                    <a:p>
                      <a:r>
                        <a:rPr lang="en-US" sz="1200" dirty="0" err="1" smtClean="0"/>
                        <a:t>Zoete</a:t>
                      </a:r>
                      <a:r>
                        <a:rPr lang="en-US" sz="1200" dirty="0" smtClean="0"/>
                        <a:t> </a:t>
                      </a:r>
                      <a:r>
                        <a:rPr lang="en-US" sz="1200" dirty="0" err="1" smtClean="0"/>
                        <a:t>patat</a:t>
                      </a:r>
                      <a:r>
                        <a:rPr lang="en-US" sz="1200" dirty="0" smtClean="0"/>
                        <a:t> </a:t>
                      </a:r>
                      <a:endParaRPr lang="en-US" sz="1200" dirty="0"/>
                    </a:p>
                  </a:txBody>
                  <a:tcPr/>
                </a:tc>
                <a:tc>
                  <a:txBody>
                    <a:bodyPr/>
                    <a:lstStyle/>
                    <a:p>
                      <a:r>
                        <a:rPr lang="en-US" sz="1200" baseline="0" dirty="0" smtClean="0"/>
                        <a:t>1 </a:t>
                      </a:r>
                      <a:r>
                        <a:rPr lang="en-US" sz="1200" baseline="0" dirty="0" err="1" smtClean="0"/>
                        <a:t>maand</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50 kg/4000 m</a:t>
                      </a:r>
                      <a:r>
                        <a:rPr lang="en-US" sz="1200" baseline="30000" dirty="0" smtClean="0"/>
                        <a:t>2  </a:t>
                      </a:r>
                      <a:r>
                        <a:rPr lang="en-US" sz="1200" baseline="0" dirty="0" smtClean="0"/>
                        <a:t>&amp;  2 </a:t>
                      </a:r>
                      <a:r>
                        <a:rPr lang="en-US" sz="1200" baseline="0" dirty="0" err="1" smtClean="0"/>
                        <a:t>maanden</a:t>
                      </a:r>
                      <a:r>
                        <a:rPr lang="en-US" sz="1200" baseline="0" dirty="0" smtClean="0"/>
                        <a:t> </a:t>
                      </a:r>
                      <a:r>
                        <a:rPr lang="en-US" sz="1200" baseline="0" dirty="0" err="1" smtClean="0"/>
                        <a:t>na</a:t>
                      </a:r>
                      <a:r>
                        <a:rPr lang="en-US" sz="1200" baseline="0" dirty="0" smtClean="0"/>
                        <a:t> </a:t>
                      </a:r>
                      <a:r>
                        <a:rPr lang="en-US" sz="1200" baseline="0" dirty="0" err="1" smtClean="0"/>
                        <a:t>overplanten</a:t>
                      </a:r>
                      <a:r>
                        <a:rPr lang="en-US" sz="1200" baseline="0" dirty="0" smtClean="0"/>
                        <a:t>, </a:t>
                      </a:r>
                      <a:r>
                        <a:rPr lang="en-US" sz="1200" baseline="0" dirty="0" smtClean="0"/>
                        <a:t>50 </a:t>
                      </a:r>
                      <a:r>
                        <a:rPr lang="en-US" sz="1200" baseline="0" dirty="0" smtClean="0"/>
                        <a:t>kg/4000 m</a:t>
                      </a:r>
                      <a:r>
                        <a:rPr lang="en-US" sz="1200" baseline="30000" dirty="0" smtClean="0"/>
                        <a:t>2</a:t>
                      </a:r>
                      <a:endParaRPr lang="en-US" sz="1200" dirty="0"/>
                    </a:p>
                  </a:txBody>
                  <a:tcPr/>
                </a:tc>
                <a:extLst>
                  <a:ext uri="{0D108BD9-81ED-4DB2-BD59-A6C34878D82A}">
                    <a16:rowId xmlns:a16="http://schemas.microsoft.com/office/drawing/2014/main" val="3787049205"/>
                  </a:ext>
                </a:extLst>
              </a:tr>
              <a:tr h="430944">
                <a:tc>
                  <a:txBody>
                    <a:bodyPr/>
                    <a:lstStyle/>
                    <a:p>
                      <a:r>
                        <a:rPr lang="en-US" sz="1200" dirty="0" err="1" smtClean="0"/>
                        <a:t>Watermeloen</a:t>
                      </a:r>
                      <a:r>
                        <a:rPr lang="en-US" sz="1200" dirty="0" smtClean="0"/>
                        <a:t>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125 </a:t>
                      </a:r>
                      <a:r>
                        <a:rPr lang="en-US" sz="1200" baseline="0" dirty="0" smtClean="0"/>
                        <a:t>kg/ha </a:t>
                      </a:r>
                      <a:r>
                        <a:rPr lang="en-US" sz="1200" baseline="0" dirty="0" err="1" smtClean="0"/>
                        <a:t>grondbewerking</a:t>
                      </a:r>
                      <a:r>
                        <a:rPr lang="en-US" sz="1200" baseline="0" dirty="0" smtClean="0"/>
                        <a:t>, 100 kg/ ha </a:t>
                      </a:r>
                      <a:r>
                        <a:rPr lang="en-US" sz="1200" baseline="0" dirty="0" err="1" smtClean="0"/>
                        <a:t>tijdens</a:t>
                      </a:r>
                      <a:r>
                        <a:rPr lang="en-US" sz="1200" baseline="0" dirty="0" smtClean="0"/>
                        <a:t> de </a:t>
                      </a:r>
                      <a:r>
                        <a:rPr lang="en-US" sz="1200" baseline="0" dirty="0" err="1" smtClean="0"/>
                        <a:t>vegetatieve</a:t>
                      </a:r>
                      <a:r>
                        <a:rPr lang="en-US" sz="1200" baseline="0" dirty="0" smtClean="0"/>
                        <a:t> </a:t>
                      </a:r>
                      <a:r>
                        <a:rPr lang="en-US" sz="1200" baseline="0" dirty="0" err="1" smtClean="0"/>
                        <a:t>groei</a:t>
                      </a:r>
                      <a:r>
                        <a:rPr lang="en-US" sz="1200" baseline="0" dirty="0" smtClean="0"/>
                        <a:t> &amp; 125-150 kg </a:t>
                      </a:r>
                      <a:r>
                        <a:rPr lang="en-US" sz="1200" baseline="0" dirty="0" err="1" smtClean="0"/>
                        <a:t>tijdens</a:t>
                      </a:r>
                      <a:r>
                        <a:rPr lang="en-US" sz="1200" baseline="0" dirty="0" smtClean="0"/>
                        <a:t> de </a:t>
                      </a:r>
                      <a:r>
                        <a:rPr lang="en-US" sz="1200" baseline="0" dirty="0" err="1" smtClean="0"/>
                        <a:t>bloei</a:t>
                      </a:r>
                      <a:r>
                        <a:rPr lang="en-US" sz="1200" baseline="0" dirty="0" smtClean="0"/>
                        <a:t> </a:t>
                      </a:r>
                      <a:endParaRPr lang="en-US" sz="1200" dirty="0" smtClean="0"/>
                    </a:p>
                  </a:txBody>
                  <a:tcPr/>
                </a:tc>
                <a:extLst>
                  <a:ext uri="{0D108BD9-81ED-4DB2-BD59-A6C34878D82A}">
                    <a16:rowId xmlns:a16="http://schemas.microsoft.com/office/drawing/2014/main" val="2091840998"/>
                  </a:ext>
                </a:extLst>
              </a:tr>
            </a:tbl>
          </a:graphicData>
        </a:graphic>
      </p:graphicFrame>
      <p:sp>
        <p:nvSpPr>
          <p:cNvPr id="6" name="TextBox 5"/>
          <p:cNvSpPr txBox="1"/>
          <p:nvPr/>
        </p:nvSpPr>
        <p:spPr>
          <a:xfrm>
            <a:off x="10198100" y="160338"/>
            <a:ext cx="1790700" cy="1754326"/>
          </a:xfrm>
          <a:prstGeom prst="rect">
            <a:avLst/>
          </a:prstGeom>
          <a:noFill/>
        </p:spPr>
        <p:txBody>
          <a:bodyPr wrap="square" rtlCol="0">
            <a:spAutoFit/>
          </a:bodyPr>
          <a:lstStyle/>
          <a:p>
            <a:r>
              <a:rPr lang="en-US" b="1" dirty="0" smtClean="0">
                <a:solidFill>
                  <a:srgbClr val="FF0000"/>
                </a:solidFill>
              </a:rPr>
              <a:t>VOORKOM: </a:t>
            </a:r>
          </a:p>
          <a:p>
            <a:r>
              <a:rPr lang="en-US" b="1" dirty="0" smtClean="0">
                <a:solidFill>
                  <a:srgbClr val="FF0000"/>
                </a:solidFill>
              </a:rPr>
              <a:t>Blossom End Rot </a:t>
            </a:r>
          </a:p>
          <a:p>
            <a:endParaRPr lang="en-US" dirty="0"/>
          </a:p>
          <a:p>
            <a:endParaRPr lang="en-US" dirty="0" smtClean="0"/>
          </a:p>
          <a:p>
            <a:endParaRPr lang="en-US" dirty="0"/>
          </a:p>
          <a:p>
            <a:endParaRPr lang="en-US" dirty="0"/>
          </a:p>
        </p:txBody>
      </p:sp>
      <p:pic>
        <p:nvPicPr>
          <p:cNvPr id="8" name="Picture 7"/>
          <p:cNvPicPr>
            <a:picLocks noChangeAspect="1"/>
          </p:cNvPicPr>
          <p:nvPr/>
        </p:nvPicPr>
        <p:blipFill>
          <a:blip r:embed="rId6"/>
          <a:stretch>
            <a:fillRect/>
          </a:stretch>
        </p:blipFill>
        <p:spPr>
          <a:xfrm>
            <a:off x="10226669" y="852967"/>
            <a:ext cx="1714511" cy="1284228"/>
          </a:xfrm>
          <a:prstGeom prst="rect">
            <a:avLst/>
          </a:prstGeom>
        </p:spPr>
      </p:pic>
    </p:spTree>
    <p:extLst>
      <p:ext uri="{BB962C8B-B14F-4D97-AF65-F5344CB8AC3E}">
        <p14:creationId xmlns:p14="http://schemas.microsoft.com/office/powerpoint/2010/main" val="137718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1132</Words>
  <Application>Microsoft Office PowerPoint</Application>
  <PresentationFormat>Widescreen</PresentationFormat>
  <Paragraphs>148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Goeptar</dc:creator>
  <cp:lastModifiedBy>Nisha Goeptar</cp:lastModifiedBy>
  <cp:revision>28</cp:revision>
  <dcterms:created xsi:type="dcterms:W3CDTF">2021-02-10T14:25:27Z</dcterms:created>
  <dcterms:modified xsi:type="dcterms:W3CDTF">2021-02-10T17:21:50Z</dcterms:modified>
</cp:coreProperties>
</file>